
<file path=[Content_Types].xml><?xml version="1.0" encoding="utf-8"?>
<Types xmlns="http://schemas.openxmlformats.org/package/2006/content-types">
  <Default Extension="jpeg" ContentType="image/jpeg"/>
  <Default Extension="JPG" ContentType="image/.jpg"/>
  <Default Extension="xlsx" ContentType="application/vnd.openxmlformats-officedocument.spreadsheetml.sheet"/>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harts/colors1.xml" ContentType="application/vnd.ms-office.chartcolorstyle+xml"/>
  <Override PartName="/ppt/charts/style1.xml" ContentType="application/vnd.ms-office.chartstyle+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3"/>
  </p:notesMasterIdLst>
  <p:handoutMasterIdLst>
    <p:handoutMasterId r:id="rId43"/>
  </p:handoutMasterIdLst>
  <p:sldIdLst>
    <p:sldId id="256" r:id="rId3"/>
    <p:sldId id="260" r:id="rId4"/>
    <p:sldId id="257" r:id="rId5"/>
    <p:sldId id="258" r:id="rId6"/>
    <p:sldId id="259" r:id="rId7"/>
    <p:sldId id="264" r:id="rId8"/>
    <p:sldId id="265" r:id="rId9"/>
    <p:sldId id="266" r:id="rId10"/>
    <p:sldId id="267" r:id="rId11"/>
    <p:sldId id="268" r:id="rId12"/>
    <p:sldId id="269" r:id="rId14"/>
    <p:sldId id="278" r:id="rId15"/>
    <p:sldId id="279" r:id="rId16"/>
    <p:sldId id="280" r:id="rId17"/>
    <p:sldId id="272" r:id="rId18"/>
    <p:sldId id="271" r:id="rId19"/>
    <p:sldId id="273" r:id="rId20"/>
    <p:sldId id="274" r:id="rId21"/>
    <p:sldId id="276" r:id="rId22"/>
    <p:sldId id="277" r:id="rId23"/>
    <p:sldId id="281" r:id="rId24"/>
    <p:sldId id="284" r:id="rId25"/>
    <p:sldId id="285" r:id="rId26"/>
    <p:sldId id="289" r:id="rId27"/>
    <p:sldId id="283" r:id="rId28"/>
    <p:sldId id="290" r:id="rId29"/>
    <p:sldId id="286" r:id="rId30"/>
    <p:sldId id="303" r:id="rId31"/>
    <p:sldId id="304" r:id="rId32"/>
    <p:sldId id="288" r:id="rId33"/>
    <p:sldId id="287" r:id="rId34"/>
    <p:sldId id="299" r:id="rId35"/>
    <p:sldId id="297" r:id="rId36"/>
    <p:sldId id="301" r:id="rId37"/>
    <p:sldId id="305" r:id="rId38"/>
    <p:sldId id="307" r:id="rId39"/>
    <p:sldId id="308" r:id="rId40"/>
    <p:sldId id="309" r:id="rId41"/>
    <p:sldId id="310" r:id="rId42"/>
  </p:sldIdLst>
  <p:sldSz cx="12192000" cy="6858000"/>
  <p:notesSz cx="7103745" cy="10234295"/>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2B2B2"/>
    <a:srgbClr val="202020"/>
    <a:srgbClr val="323232"/>
    <a:srgbClr val="CC3300"/>
    <a:srgbClr val="CC0000"/>
    <a:srgbClr val="FF3300"/>
    <a:srgbClr val="990000"/>
    <a:srgbClr val="FF8D41"/>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278" autoAdjust="0"/>
    <p:restoredTop sz="94660"/>
  </p:normalViewPr>
  <p:slideViewPr>
    <p:cSldViewPr snapToGrid="0" showGuides="1">
      <p:cViewPr varScale="1">
        <p:scale>
          <a:sx n="75" d="100"/>
          <a:sy n="75" d="100"/>
        </p:scale>
        <p:origin x="90" y="96"/>
      </p:cViewPr>
      <p:guideLst>
        <p:guide orient="horz" pos="2160"/>
        <p:guide pos="3840"/>
      </p:guideLst>
    </p:cSldViewPr>
  </p:slideViewPr>
  <p:notesTextViewPr>
    <p:cViewPr>
      <p:scale>
        <a:sx n="3" d="2"/>
        <a:sy n="3" d="2"/>
      </p:scale>
      <p:origin x="0" y="0"/>
    </p:cViewPr>
  </p:notesTextViewPr>
  <p:gridSpacing cx="72000" cy="720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6" Type="http://schemas.openxmlformats.org/officeDocument/2006/relationships/tableStyles" Target="tableStyles.xml"/><Relationship Id="rId45" Type="http://schemas.openxmlformats.org/officeDocument/2006/relationships/viewProps" Target="viewProps.xml"/><Relationship Id="rId44" Type="http://schemas.openxmlformats.org/officeDocument/2006/relationships/presProps" Target="presProps.xml"/><Relationship Id="rId43" Type="http://schemas.openxmlformats.org/officeDocument/2006/relationships/handoutMaster" Target="handoutMasters/handoutMaster1.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notesMaster" Target="notesMasters/notesMaster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package" Target="../embeddings/Workbook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434558823529412"/>
          <c:y val="0.112805532459211"/>
          <c:w val="0.928235294117647"/>
          <c:h val="0.752411557088877"/>
        </c:manualLayout>
      </c:layout>
      <c:lineChart>
        <c:grouping val="standard"/>
        <c:varyColors val="0"/>
        <c:ser>
          <c:idx val="0"/>
          <c:order val="0"/>
          <c:tx>
            <c:strRef>
              <c:f>Sheet1!$B$1</c:f>
              <c:strCache>
                <c:ptCount val="1"/>
                <c:pt idx="0">
                  <c:v>funcA</c:v>
                </c:pt>
              </c:strCache>
            </c:strRef>
          </c:tx>
          <c:spPr>
            <a:ln w="28575" cap="rnd">
              <a:solidFill>
                <a:schemeClr val="accent1"/>
              </a:solidFill>
              <a:round/>
            </a:ln>
            <a:effectLst/>
          </c:spPr>
          <c:marker>
            <c:symbol val="none"/>
          </c:marker>
          <c:dLbls>
            <c:delete val="1"/>
          </c:dLbls>
          <c:cat>
            <c:numRef>
              <c:f>Sheet1!$A$2:$A$7</c:f>
              <c:numCache>
                <c:formatCode>General</c:formatCode>
                <c:ptCount val="6"/>
                <c:pt idx="0">
                  <c:v>1</c:v>
                </c:pt>
                <c:pt idx="1">
                  <c:v>2</c:v>
                </c:pt>
                <c:pt idx="2">
                  <c:v>4</c:v>
                </c:pt>
                <c:pt idx="3">
                  <c:v>6</c:v>
                </c:pt>
                <c:pt idx="4">
                  <c:v>8</c:v>
                </c:pt>
                <c:pt idx="5">
                  <c:v>10</c:v>
                </c:pt>
              </c:numCache>
            </c:numRef>
          </c:cat>
          <c:val>
            <c:numRef>
              <c:f>Sheet1!$B$2:$B$7</c:f>
              <c:numCache>
                <c:formatCode>General</c:formatCode>
                <c:ptCount val="6"/>
                <c:pt idx="0">
                  <c:v>77.3486</c:v>
                </c:pt>
                <c:pt idx="1">
                  <c:v>59.827801</c:v>
                </c:pt>
                <c:pt idx="2">
                  <c:v>62.153549</c:v>
                </c:pt>
                <c:pt idx="3">
                  <c:v>63.981516</c:v>
                </c:pt>
                <c:pt idx="4">
                  <c:v>66.246301</c:v>
                </c:pt>
                <c:pt idx="5">
                  <c:v>64.578832</c:v>
                </c:pt>
              </c:numCache>
            </c:numRef>
          </c:val>
          <c:smooth val="0"/>
        </c:ser>
        <c:ser>
          <c:idx val="1"/>
          <c:order val="1"/>
          <c:tx>
            <c:strRef>
              <c:f>Sheet1!$C$1</c:f>
              <c:strCache>
                <c:ptCount val="1"/>
                <c:pt idx="0">
                  <c:v>funcB</c:v>
                </c:pt>
              </c:strCache>
            </c:strRef>
          </c:tx>
          <c:spPr>
            <a:ln w="28575" cap="rnd">
              <a:solidFill>
                <a:schemeClr val="accent2"/>
              </a:solidFill>
              <a:round/>
            </a:ln>
            <a:effectLst/>
          </c:spPr>
          <c:marker>
            <c:symbol val="none"/>
          </c:marker>
          <c:dLbls>
            <c:delete val="1"/>
          </c:dLbls>
          <c:cat>
            <c:numRef>
              <c:f>Sheet1!$A$2:$A$7</c:f>
              <c:numCache>
                <c:formatCode>General</c:formatCode>
                <c:ptCount val="6"/>
                <c:pt idx="0">
                  <c:v>1</c:v>
                </c:pt>
                <c:pt idx="1">
                  <c:v>2</c:v>
                </c:pt>
                <c:pt idx="2">
                  <c:v>4</c:v>
                </c:pt>
                <c:pt idx="3">
                  <c:v>6</c:v>
                </c:pt>
                <c:pt idx="4">
                  <c:v>8</c:v>
                </c:pt>
                <c:pt idx="5">
                  <c:v>10</c:v>
                </c:pt>
              </c:numCache>
            </c:numRef>
          </c:cat>
          <c:val>
            <c:numRef>
              <c:f>Sheet1!$C$2:$C$7</c:f>
              <c:numCache>
                <c:formatCode>General</c:formatCode>
                <c:ptCount val="6"/>
                <c:pt idx="0">
                  <c:v>172.371957</c:v>
                </c:pt>
                <c:pt idx="1">
                  <c:v>91.080411</c:v>
                </c:pt>
                <c:pt idx="2">
                  <c:v>65.730044</c:v>
                </c:pt>
                <c:pt idx="3">
                  <c:v>66.80997</c:v>
                </c:pt>
                <c:pt idx="4">
                  <c:v>66.94538</c:v>
                </c:pt>
                <c:pt idx="5">
                  <c:v>66.703815</c:v>
                </c:pt>
              </c:numCache>
            </c:numRef>
          </c:val>
          <c:smooth val="0"/>
        </c:ser>
        <c:ser>
          <c:idx val="2"/>
          <c:order val="2"/>
          <c:tx>
            <c:strRef>
              <c:f>Sheet1!$D$1</c:f>
              <c:strCache>
                <c:ptCount val="1"/>
                <c:pt idx="0">
                  <c:v>funcC</c:v>
                </c:pt>
              </c:strCache>
            </c:strRef>
          </c:tx>
          <c:spPr>
            <a:ln w="28575" cap="rnd">
              <a:solidFill>
                <a:schemeClr val="accent3"/>
              </a:solidFill>
              <a:round/>
            </a:ln>
            <a:effectLst/>
          </c:spPr>
          <c:marker>
            <c:symbol val="none"/>
          </c:marker>
          <c:dLbls>
            <c:delete val="1"/>
          </c:dLbls>
          <c:cat>
            <c:numRef>
              <c:f>Sheet1!$A$2:$A$7</c:f>
              <c:numCache>
                <c:formatCode>General</c:formatCode>
                <c:ptCount val="6"/>
                <c:pt idx="0">
                  <c:v>1</c:v>
                </c:pt>
                <c:pt idx="1">
                  <c:v>2</c:v>
                </c:pt>
                <c:pt idx="2">
                  <c:v>4</c:v>
                </c:pt>
                <c:pt idx="3">
                  <c:v>6</c:v>
                </c:pt>
                <c:pt idx="4">
                  <c:v>8</c:v>
                </c:pt>
                <c:pt idx="5">
                  <c:v>10</c:v>
                </c:pt>
              </c:numCache>
            </c:numRef>
          </c:cat>
          <c:val>
            <c:numRef>
              <c:f>Sheet1!$D$2:$D$7</c:f>
              <c:numCache>
                <c:formatCode>General</c:formatCode>
                <c:ptCount val="6"/>
                <c:pt idx="0">
                  <c:v>301.381791</c:v>
                </c:pt>
                <c:pt idx="1">
                  <c:v>156.524384</c:v>
                </c:pt>
                <c:pt idx="2">
                  <c:v>96.393708</c:v>
                </c:pt>
                <c:pt idx="3">
                  <c:v>74.418645</c:v>
                </c:pt>
                <c:pt idx="4">
                  <c:v>89.23627</c:v>
                </c:pt>
                <c:pt idx="5">
                  <c:v>76.420268</c:v>
                </c:pt>
              </c:numCache>
            </c:numRef>
          </c:val>
          <c:smooth val="0"/>
        </c:ser>
        <c:dLbls>
          <c:showLegendKey val="0"/>
          <c:showVal val="0"/>
          <c:showCatName val="0"/>
          <c:showSerName val="0"/>
          <c:showPercent val="0"/>
          <c:showBubbleSize val="0"/>
        </c:dLbls>
        <c:marker val="0"/>
        <c:smooth val="0"/>
        <c:axId val="575005621"/>
        <c:axId val="450045115"/>
      </c:lineChart>
      <c:catAx>
        <c:axId val="575005621"/>
        <c:scaling>
          <c:orientation val="minMax"/>
        </c:scaling>
        <c:delete val="0"/>
        <c:axPos val="b"/>
        <c:majorTickMark val="none"/>
        <c:minorTickMark val="none"/>
        <c:tickLblPos val="nextTo"/>
        <c:spPr>
          <a:noFill/>
          <a:ln w="9525" cap="flat" cmpd="sng" algn="ctr">
            <a:solidFill>
              <a:schemeClr val="tx1">
                <a:lumMod val="15000"/>
                <a:lumOff val="85000"/>
              </a:schemeClr>
            </a:solidFill>
            <a:round/>
          </a:ln>
          <a:effectLst/>
        </c:spPr>
        <c:txPr>
          <a:bodyPr rot="-60000000" spcFirstLastPara="0" vertOverflow="ellipsis" vert="horz" wrap="square" anchor="ctr" anchorCtr="1"/>
          <a:lstStyle/>
          <a:p>
            <a:pPr>
              <a:defRPr lang="en-US" sz="900" b="0" i="0" u="none" strike="noStrike" kern="1200" baseline="0">
                <a:solidFill>
                  <a:schemeClr val="tx1">
                    <a:lumMod val="65000"/>
                    <a:lumOff val="35000"/>
                  </a:schemeClr>
                </a:solidFill>
                <a:latin typeface="+mn-lt"/>
                <a:ea typeface="+mn-ea"/>
                <a:cs typeface="+mn-cs"/>
              </a:defRPr>
            </a:pPr>
          </a:p>
        </c:txPr>
        <c:crossAx val="450045115"/>
        <c:crosses val="autoZero"/>
        <c:auto val="1"/>
        <c:lblAlgn val="ctr"/>
        <c:lblOffset val="100"/>
        <c:noMultiLvlLbl val="0"/>
      </c:catAx>
      <c:valAx>
        <c:axId val="450045115"/>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0" vertOverflow="ellipsis" vert="horz" wrap="square" anchor="ctr" anchorCtr="1"/>
          <a:lstStyle/>
          <a:p>
            <a:pPr>
              <a:defRPr lang="en-US" sz="900" b="0" i="0" u="none" strike="noStrike" kern="1200" baseline="0">
                <a:solidFill>
                  <a:schemeClr val="tx1">
                    <a:lumMod val="65000"/>
                    <a:lumOff val="35000"/>
                  </a:schemeClr>
                </a:solidFill>
                <a:latin typeface="+mn-lt"/>
                <a:ea typeface="+mn-ea"/>
                <a:cs typeface="+mn-cs"/>
              </a:defRPr>
            </a:pPr>
          </a:p>
        </c:txPr>
        <c:crossAx val="575005621"/>
        <c:crosses val="autoZero"/>
        <c:crossBetween val="between"/>
      </c:valAx>
      <c:spPr>
        <a:noFill/>
        <a:ln>
          <a:noFill/>
        </a:ln>
        <a:effectLst/>
      </c:spPr>
    </c:plotArea>
    <c:legend>
      <c:legendPos val="b"/>
      <c:layout/>
      <c:overlay val="0"/>
      <c:spPr>
        <a:noFill/>
        <a:ln>
          <a:noFill/>
        </a:ln>
        <a:effectLst/>
      </c:spPr>
      <c:txPr>
        <a:bodyPr rot="0" spcFirstLastPara="0" vertOverflow="ellipsis" vert="horz" wrap="square" anchor="ctr" anchorCtr="1"/>
        <a:lstStyle/>
        <a:p>
          <a:pPr>
            <a:defRPr lang="en-US" sz="900" b="0" i="0" u="none" strike="noStrike" kern="1200" baseline="0">
              <a:solidFill>
                <a:schemeClr val="tx1">
                  <a:lumMod val="65000"/>
                  <a:lumOff val="35000"/>
                </a:schemeClr>
              </a:solidFill>
              <a:latin typeface="+mn-lt"/>
              <a:ea typeface="+mn-ea"/>
              <a:cs typeface="+mn-cs"/>
            </a:defRPr>
          </a:pPr>
        </a:p>
      </c:txPr>
    </c:legend>
    <c:plotVisOnly val="1"/>
    <c:dispBlanksAs val="gap"/>
    <c:showDLblsOverMax val="0"/>
  </c:chart>
  <c:spPr>
    <a:noFill/>
    <a:ln>
      <a:noFill/>
    </a:ln>
    <a:effectLst/>
  </c:spPr>
  <c:txPr>
    <a:bodyPr/>
    <a:lstStyle/>
    <a:p>
      <a:pPr>
        <a:defRPr lang="en-US"/>
      </a:pPr>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45"/>
            </a:lvl1pPr>
          </a:lstStyle>
          <a:p>
            <a:endParaRPr lang="zh-CN" altLang="en-US"/>
          </a:p>
        </p:txBody>
      </p:sp>
      <p:sp>
        <p:nvSpPr>
          <p:cNvPr id="3" name="日期占位符 2"/>
          <p:cNvSpPr>
            <a:spLocks noGrp="1"/>
          </p:cNvSpPr>
          <p:nvPr>
            <p:ph type="dt" sz="quarter" idx="1"/>
          </p:nvPr>
        </p:nvSpPr>
        <p:spPr>
          <a:xfrm>
            <a:off x="4023812" y="0"/>
            <a:ext cx="3078290" cy="513492"/>
          </a:xfrm>
          <a:prstGeom prst="rect">
            <a:avLst/>
          </a:prstGeom>
        </p:spPr>
        <p:txBody>
          <a:bodyPr vert="horz" lIns="91440" tIns="45720" rIns="91440" bIns="45720" rtlCol="0"/>
          <a:lstStyle>
            <a:lvl1pPr algn="r">
              <a:defRPr sz="1245"/>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9720804"/>
            <a:ext cx="3078290" cy="513491"/>
          </a:xfrm>
          <a:prstGeom prst="rect">
            <a:avLst/>
          </a:prstGeom>
        </p:spPr>
        <p:txBody>
          <a:bodyPr vert="horz" lIns="91440" tIns="45720" rIns="91440" bIns="45720" rtlCol="0" anchor="b"/>
          <a:lstStyle>
            <a:lvl1pPr algn="l">
              <a:defRPr sz="1245"/>
            </a:lvl1pPr>
          </a:lstStyle>
          <a:p>
            <a:endParaRPr lang="zh-CN" altLang="en-US"/>
          </a:p>
        </p:txBody>
      </p:sp>
      <p:sp>
        <p:nvSpPr>
          <p:cNvPr id="5" name="灯片编号占位符 4"/>
          <p:cNvSpPr>
            <a:spLocks noGrp="1"/>
          </p:cNvSpPr>
          <p:nvPr>
            <p:ph type="sldNum" sz="quarter" idx="3"/>
          </p:nvPr>
        </p:nvSpPr>
        <p:spPr>
          <a:xfrm>
            <a:off x="4023812" y="9720804"/>
            <a:ext cx="3078290" cy="513491"/>
          </a:xfrm>
          <a:prstGeom prst="rect">
            <a:avLst/>
          </a:prstGeom>
        </p:spPr>
        <p:txBody>
          <a:bodyPr vert="horz" lIns="91440" tIns="45720" rIns="91440" bIns="45720" rtlCol="0" anchor="b"/>
          <a:lstStyle>
            <a:lvl1pPr algn="r">
              <a:defRPr sz="1245"/>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163" cy="512763"/>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4313" y="0"/>
            <a:ext cx="3078162" cy="512763"/>
          </a:xfrm>
          <a:prstGeom prst="rect">
            <a:avLst/>
          </a:prstGeom>
        </p:spPr>
        <p:txBody>
          <a:bodyPr vert="horz" lIns="91440" tIns="45720" rIns="91440" bIns="45720" rtlCol="0"/>
          <a:lstStyle>
            <a:lvl1pPr algn="r">
              <a:defRPr sz="1200"/>
            </a:lvl1pPr>
          </a:lstStyle>
          <a:p>
            <a:fld id="{D6C8D182-E4C8-4120-9249-FC9774456FF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482600" y="1279525"/>
            <a:ext cx="6140450" cy="34544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1200" y="4926013"/>
            <a:ext cx="5683250" cy="4029075"/>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9721850"/>
            <a:ext cx="3078163" cy="512763"/>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4313" y="9721850"/>
            <a:ext cx="3078162" cy="512763"/>
          </a:xfrm>
          <a:prstGeom prst="rect">
            <a:avLst/>
          </a:prstGeom>
        </p:spPr>
        <p:txBody>
          <a:bodyPr vert="horz" lIns="91440" tIns="45720" rIns="91440" bIns="45720" rtlCol="0" anchor="b"/>
          <a:lstStyle>
            <a:lvl1pPr algn="r">
              <a:defRPr sz="1200"/>
            </a:lvl1pPr>
          </a:lstStyle>
          <a:p>
            <a:fld id="{85D0DACE-38E0-42D2-9336-2B707D34BC6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322962"/>
            <a:ext cx="9144000" cy="2187001"/>
          </a:xfrm>
        </p:spPr>
        <p:txBody>
          <a:bodyPr anchor="b">
            <a:normAutofit/>
          </a:bodyPr>
          <a:lstStyle>
            <a:lvl1pPr algn="ctr">
              <a:lnSpc>
                <a:spcPct val="130000"/>
              </a:lnSpc>
              <a:defRPr sz="6000">
                <a:effectLst>
                  <a:outerShdw blurRad="38100" dist="38100" dir="2700000" algn="tl">
                    <a:srgbClr val="000000">
                      <a:alpha val="43137"/>
                    </a:srgbClr>
                  </a:outerShdw>
                </a:effectLst>
              </a:defRPr>
            </a:lvl1pPr>
          </a:lstStyle>
          <a:p>
            <a:r>
              <a:rPr lang="zh-CN" altLang="en-US" dirty="0">
                <a:sym typeface="+mn-ea"/>
              </a:rPr>
              <a:t>Click to edit Master title style</a:t>
            </a:r>
            <a:endParaRPr lang="zh-CN" altLang="en-US" dirty="0">
              <a:sym typeface="+mn-ea"/>
            </a:endParaRPr>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
        <p:nvSpPr>
          <p:cNvPr id="3" name="副标题 2"/>
          <p:cNvSpPr>
            <a:spLocks noGrp="1"/>
          </p:cNvSpPr>
          <p:nvPr>
            <p:ph type="subTitle" idx="1"/>
          </p:nvPr>
        </p:nvSpPr>
        <p:spPr>
          <a:xfrm>
            <a:off x="1524000" y="3602038"/>
            <a:ext cx="9144000" cy="1655762"/>
          </a:xfrm>
        </p:spPr>
        <p:txBody>
          <a:bodyPr>
            <a:normAutofit/>
          </a:bodyPr>
          <a:lstStyle>
            <a:lvl1pPr marL="0" indent="0" algn="ctr">
              <a:buNone/>
              <a:defRPr sz="1800">
                <a:solidFill>
                  <a:schemeClr val="tx1">
                    <a:lumMod val="75000"/>
                    <a:lumOff val="25000"/>
                  </a:schemeClr>
                </a:solidFill>
                <a:effectLst/>
                <a:latin typeface="+mj-lt"/>
                <a:ea typeface="+mj-ea"/>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Click to edit Master subtitle style</a:t>
            </a:r>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nvPr>
        </p:nvSpPr>
        <p:spPr>
          <a:xfrm>
            <a:off x="838200" y="551543"/>
            <a:ext cx="10515600" cy="5558971"/>
          </a:xfrm>
        </p:spPr>
        <p:txBody>
          <a:body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标题 1"/>
          <p:cNvSpPr>
            <a:spLocks noGrp="1"/>
          </p:cNvSpPr>
          <p:nvPr>
            <p:ph type="title"/>
          </p:nvPr>
        </p:nvSpPr>
        <p:spPr>
          <a:xfrm>
            <a:off x="647700" y="258445"/>
            <a:ext cx="10515600" cy="1325563"/>
          </a:xfrm>
        </p:spPr>
        <p:txBody>
          <a:bodyPr anchor="ctr" anchorCtr="0">
            <a:normAutofit/>
          </a:bodyPr>
          <a:lstStyle>
            <a:lvl1pPr>
              <a:defRPr sz="2400" b="1">
                <a:effectLst>
                  <a:outerShdw blurRad="38100" dist="38100" dir="2700000" algn="tl">
                    <a:srgbClr val="000000">
                      <a:alpha val="43137"/>
                    </a:srgbClr>
                  </a:outerShdw>
                </a:effectLst>
              </a:defRPr>
            </a:lvl1pPr>
          </a:lstStyle>
          <a:p>
            <a:r>
              <a:rPr lang="zh-CN" altLang="en-US" dirty="0"/>
              <a:t>Click to edit Master title style</a:t>
            </a:r>
            <a:endParaRPr lang="zh-CN" altLang="en-US" dirty="0"/>
          </a:p>
        </p:txBody>
      </p:sp>
      <p:sp>
        <p:nvSpPr>
          <p:cNvPr id="3" name="内容占位符 2"/>
          <p:cNvSpPr>
            <a:spLocks noGrp="1"/>
          </p:cNvSpPr>
          <p:nvPr>
            <p:ph idx="1"/>
          </p:nvPr>
        </p:nvSpPr>
        <p:spPr>
          <a:xfrm>
            <a:off x="647700" y="1825625"/>
            <a:ext cx="10515600" cy="4351338"/>
          </a:xfrm>
        </p:spPr>
        <p:txBody>
          <a:bodyPr>
            <a:normAutofit/>
          </a:bodyPr>
          <a:lstStyle>
            <a:lvl1pPr>
              <a:defRPr sz="2000">
                <a:solidFill>
                  <a:schemeClr val="tx1">
                    <a:lumMod val="75000"/>
                    <a:lumOff val="25000"/>
                  </a:schemeClr>
                </a:solidFill>
              </a:defRPr>
            </a:lvl1pPr>
            <a:lvl2pPr>
              <a:defRPr sz="1800">
                <a:solidFill>
                  <a:schemeClr val="tx1">
                    <a:lumMod val="75000"/>
                    <a:lumOff val="25000"/>
                  </a:schemeClr>
                </a:solidFill>
              </a:defRPr>
            </a:lvl2pPr>
            <a:lvl3pPr>
              <a:defRPr sz="1600">
                <a:solidFill>
                  <a:schemeClr val="tx1">
                    <a:lumMod val="75000"/>
                    <a:lumOff val="25000"/>
                  </a:schemeClr>
                </a:solidFill>
              </a:defRPr>
            </a:lvl3pPr>
            <a:lvl4pPr>
              <a:defRPr sz="1600">
                <a:solidFill>
                  <a:schemeClr val="tx1">
                    <a:lumMod val="75000"/>
                    <a:lumOff val="25000"/>
                  </a:schemeClr>
                </a:solidFill>
              </a:defRPr>
            </a:lvl4pPr>
            <a:lvl5pPr>
              <a:defRPr sz="1600">
                <a:solidFill>
                  <a:schemeClr val="tx1">
                    <a:lumMod val="75000"/>
                    <a:lumOff val="25000"/>
                  </a:schemeClr>
                </a:solidFill>
              </a:defRPr>
            </a:lvl5p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标题 1"/>
          <p:cNvSpPr>
            <a:spLocks noGrp="1"/>
          </p:cNvSpPr>
          <p:nvPr>
            <p:ph type="title"/>
          </p:nvPr>
        </p:nvSpPr>
        <p:spPr>
          <a:xfrm>
            <a:off x="831850" y="3750945"/>
            <a:ext cx="9848088" cy="811530"/>
          </a:xfrm>
        </p:spPr>
        <p:txBody>
          <a:bodyPr anchor="b">
            <a:normAutofit/>
          </a:bodyPr>
          <a:lstStyle>
            <a:lvl1pPr>
              <a:defRPr sz="4000">
                <a:effectLst>
                  <a:outerShdw blurRad="38100" dist="38100" dir="2700000" algn="tl">
                    <a:srgbClr val="000000">
                      <a:alpha val="43137"/>
                    </a:srgbClr>
                  </a:outerShdw>
                </a:effectLst>
              </a:defRPr>
            </a:lvl1pPr>
          </a:lstStyle>
          <a:p>
            <a:r>
              <a:rPr lang="zh-CN" altLang="en-US" dirty="0"/>
              <a:t>Click to edit Master title style</a:t>
            </a:r>
            <a:endParaRPr lang="zh-CN" altLang="en-US" dirty="0"/>
          </a:p>
        </p:txBody>
      </p:sp>
      <p:sp>
        <p:nvSpPr>
          <p:cNvPr id="3" name="文本占位符 2"/>
          <p:cNvSpPr>
            <a:spLocks noGrp="1"/>
          </p:cNvSpPr>
          <p:nvPr>
            <p:ph type="body" idx="1"/>
          </p:nvPr>
        </p:nvSpPr>
        <p:spPr>
          <a:xfrm>
            <a:off x="831850" y="4610028"/>
            <a:ext cx="7321550" cy="647555"/>
          </a:xfrm>
        </p:spPr>
        <p:txBody>
          <a:bodyPr>
            <a:normAutofit/>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sym typeface="+mn-ea"/>
              </a:rPr>
              <a:t>Click to edit Master text styles</a:t>
            </a:r>
            <a:endParaRPr lang="zh-CN" altLang="en-US" dirty="0">
              <a:sym typeface="+mn-ea"/>
            </a:endParaRPr>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标题 1"/>
          <p:cNvSpPr>
            <a:spLocks noGrp="1"/>
          </p:cNvSpPr>
          <p:nvPr>
            <p:ph type="title"/>
          </p:nvPr>
        </p:nvSpPr>
        <p:spPr>
          <a:xfrm>
            <a:off x="647700" y="258445"/>
            <a:ext cx="10515600" cy="1325563"/>
          </a:xfrm>
        </p:spPr>
        <p:txBody>
          <a:bodyPr>
            <a:normAutofit/>
          </a:bodyPr>
          <a:lstStyle>
            <a:lvl1pPr>
              <a:defRPr sz="2400" b="1" i="0">
                <a:effectLst>
                  <a:outerShdw blurRad="38100" dist="38100" dir="2700000" algn="tl">
                    <a:srgbClr val="000000">
                      <a:alpha val="43137"/>
                    </a:srgbClr>
                  </a:outerShdw>
                </a:effectLst>
              </a:defRPr>
            </a:lvl1pPr>
          </a:lstStyle>
          <a:p>
            <a:r>
              <a:rPr lang="zh-CN" altLang="en-US" dirty="0"/>
              <a:t>Click to edit Master title style</a:t>
            </a:r>
            <a:endParaRPr lang="zh-CN" altLang="en-US" dirty="0"/>
          </a:p>
        </p:txBody>
      </p:sp>
      <p:sp>
        <p:nvSpPr>
          <p:cNvPr id="3" name="内容占位符 2"/>
          <p:cNvSpPr>
            <a:spLocks noGrp="1"/>
          </p:cNvSpPr>
          <p:nvPr>
            <p:ph sz="half" idx="1"/>
          </p:nvPr>
        </p:nvSpPr>
        <p:spPr>
          <a:xfrm>
            <a:off x="647700" y="1825625"/>
            <a:ext cx="5181600" cy="4351338"/>
          </a:xfrm>
        </p:spPr>
        <p:txBody>
          <a:bodyPr>
            <a:normAutofit/>
          </a:bodyPr>
          <a:lstStyle>
            <a:lvl1pPr>
              <a:lnSpc>
                <a:spcPct val="150000"/>
              </a:lnSpc>
              <a:defRPr sz="2000">
                <a:solidFill>
                  <a:schemeClr val="tx1">
                    <a:lumMod val="75000"/>
                    <a:lumOff val="25000"/>
                  </a:schemeClr>
                </a:solidFill>
              </a:defRPr>
            </a:lvl1pPr>
            <a:lvl2pPr>
              <a:lnSpc>
                <a:spcPct val="150000"/>
              </a:lnSpc>
              <a:defRPr sz="1800">
                <a:solidFill>
                  <a:schemeClr val="tx1">
                    <a:lumMod val="75000"/>
                    <a:lumOff val="25000"/>
                  </a:schemeClr>
                </a:solidFill>
              </a:defRPr>
            </a:lvl2pPr>
            <a:lvl3pPr>
              <a:lnSpc>
                <a:spcPct val="150000"/>
              </a:lnSpc>
              <a:defRPr sz="1600">
                <a:solidFill>
                  <a:schemeClr val="tx1">
                    <a:lumMod val="75000"/>
                    <a:lumOff val="25000"/>
                  </a:schemeClr>
                </a:solidFill>
              </a:defRPr>
            </a:lvl3pPr>
            <a:lvl4pPr>
              <a:lnSpc>
                <a:spcPct val="150000"/>
              </a:lnSpc>
              <a:defRPr sz="1600">
                <a:solidFill>
                  <a:schemeClr val="tx1">
                    <a:lumMod val="75000"/>
                    <a:lumOff val="25000"/>
                  </a:schemeClr>
                </a:solidFill>
              </a:defRPr>
            </a:lvl4pPr>
            <a:lvl5pPr>
              <a:lnSpc>
                <a:spcPct val="150000"/>
              </a:lnSpc>
              <a:defRPr sz="1600">
                <a:solidFill>
                  <a:schemeClr val="tx1">
                    <a:lumMod val="75000"/>
                    <a:lumOff val="25000"/>
                  </a:schemeClr>
                </a:solidFill>
              </a:defRPr>
            </a:lvl5p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4" name="内容占位符 3"/>
          <p:cNvSpPr>
            <a:spLocks noGrp="1"/>
          </p:cNvSpPr>
          <p:nvPr>
            <p:ph sz="half" idx="2"/>
          </p:nvPr>
        </p:nvSpPr>
        <p:spPr>
          <a:xfrm>
            <a:off x="5981700" y="1825625"/>
            <a:ext cx="5181600" cy="4351338"/>
          </a:xfrm>
        </p:spPr>
        <p:txBody>
          <a:bodyPr>
            <a:normAutofit/>
          </a:bodyPr>
          <a:lstStyle>
            <a:lvl1pPr>
              <a:lnSpc>
                <a:spcPct val="150000"/>
              </a:lnSpc>
              <a:defRPr sz="2000">
                <a:solidFill>
                  <a:schemeClr val="tx1">
                    <a:lumMod val="75000"/>
                    <a:lumOff val="25000"/>
                  </a:schemeClr>
                </a:solidFill>
              </a:defRPr>
            </a:lvl1pPr>
            <a:lvl2pPr>
              <a:lnSpc>
                <a:spcPct val="150000"/>
              </a:lnSpc>
              <a:defRPr sz="1800">
                <a:solidFill>
                  <a:schemeClr val="tx1">
                    <a:lumMod val="75000"/>
                    <a:lumOff val="25000"/>
                  </a:schemeClr>
                </a:solidFill>
              </a:defRPr>
            </a:lvl2pPr>
            <a:lvl3pPr>
              <a:lnSpc>
                <a:spcPct val="150000"/>
              </a:lnSpc>
              <a:defRPr sz="1600">
                <a:solidFill>
                  <a:schemeClr val="tx1">
                    <a:lumMod val="75000"/>
                    <a:lumOff val="25000"/>
                  </a:schemeClr>
                </a:solidFill>
              </a:defRPr>
            </a:lvl3pPr>
            <a:lvl4pPr>
              <a:lnSpc>
                <a:spcPct val="150000"/>
              </a:lnSpc>
              <a:defRPr sz="1600">
                <a:solidFill>
                  <a:schemeClr val="tx1">
                    <a:lumMod val="75000"/>
                    <a:lumOff val="25000"/>
                  </a:schemeClr>
                </a:solidFill>
              </a:defRPr>
            </a:lvl4pPr>
            <a:lvl5pPr>
              <a:lnSpc>
                <a:spcPct val="150000"/>
              </a:lnSpc>
              <a:defRPr sz="1600">
                <a:solidFill>
                  <a:schemeClr val="tx1">
                    <a:lumMod val="75000"/>
                    <a:lumOff val="25000"/>
                  </a:schemeClr>
                </a:solidFill>
              </a:defRPr>
            </a:lvl5p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5" name="日期占位符 4"/>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Click to edit Master title style</a:t>
            </a:r>
            <a:endParaRPr lang="zh-CN" altLang="en-US"/>
          </a:p>
        </p:txBody>
      </p:sp>
      <p:sp>
        <p:nvSpPr>
          <p:cNvPr id="3" name="文本占位符 2"/>
          <p:cNvSpPr>
            <a:spLocks noGrp="1"/>
          </p:cNvSpPr>
          <p:nvPr>
            <p:ph type="body" idx="1"/>
          </p:nvPr>
        </p:nvSpPr>
        <p:spPr>
          <a:xfrm>
            <a:off x="839788" y="1744961"/>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sym typeface="+mn-ea"/>
              </a:rPr>
              <a:t>Click to edit Master text styles</a:t>
            </a:r>
            <a:endParaRPr lang="zh-CN" altLang="en-US" dirty="0">
              <a:sym typeface="+mn-ea"/>
            </a:endParaRPr>
          </a:p>
        </p:txBody>
      </p:sp>
      <p:sp>
        <p:nvSpPr>
          <p:cNvPr id="4" name="内容占位符 3"/>
          <p:cNvSpPr>
            <a:spLocks noGrp="1"/>
          </p:cNvSpPr>
          <p:nvPr>
            <p:ph sz="half" idx="2"/>
          </p:nvPr>
        </p:nvSpPr>
        <p:spPr>
          <a:xfrm>
            <a:off x="839788" y="2615609"/>
            <a:ext cx="5157787" cy="3574054"/>
          </a:xfrm>
        </p:spPr>
        <p:txBody>
          <a:body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5" name="文本占位符 4"/>
          <p:cNvSpPr>
            <a:spLocks noGrp="1"/>
          </p:cNvSpPr>
          <p:nvPr>
            <p:ph type="body" sz="quarter" idx="3"/>
          </p:nvPr>
        </p:nvSpPr>
        <p:spPr>
          <a:xfrm>
            <a:off x="6172200" y="1744961"/>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sym typeface="+mn-ea"/>
              </a:rPr>
              <a:t>Click to edit Master text styles</a:t>
            </a:r>
            <a:endParaRPr lang="zh-CN" altLang="en-US" dirty="0">
              <a:sym typeface="+mn-ea"/>
            </a:endParaRPr>
          </a:p>
        </p:txBody>
      </p:sp>
      <p:sp>
        <p:nvSpPr>
          <p:cNvPr id="6" name="内容占位符 5"/>
          <p:cNvSpPr>
            <a:spLocks noGrp="1"/>
          </p:cNvSpPr>
          <p:nvPr>
            <p:ph sz="quarter" idx="4"/>
          </p:nvPr>
        </p:nvSpPr>
        <p:spPr>
          <a:xfrm>
            <a:off x="6172200" y="2615609"/>
            <a:ext cx="5183188" cy="3574054"/>
          </a:xfrm>
        </p:spPr>
        <p:txBody>
          <a:body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7" name="日期占位符 6"/>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标题 1"/>
          <p:cNvSpPr>
            <a:spLocks noGrp="1"/>
          </p:cNvSpPr>
          <p:nvPr>
            <p:ph type="title"/>
          </p:nvPr>
        </p:nvSpPr>
        <p:spPr>
          <a:xfrm>
            <a:off x="838200" y="2766219"/>
            <a:ext cx="10515600" cy="1325563"/>
          </a:xfrm>
        </p:spPr>
        <p:txBody>
          <a:bodyPr>
            <a:normAutofit/>
          </a:bodyPr>
          <a:lstStyle>
            <a:lvl1pPr algn="ctr">
              <a:defRPr sz="4800" b="0">
                <a:effectLst>
                  <a:outerShdw blurRad="38100" dist="38100" dir="2700000" algn="tl">
                    <a:srgbClr val="000000">
                      <a:alpha val="43137"/>
                    </a:srgbClr>
                  </a:outerShdw>
                </a:effectLst>
              </a:defRPr>
            </a:lvl1pPr>
          </a:lstStyle>
          <a:p>
            <a:r>
              <a:rPr lang="zh-CN" altLang="en-US" dirty="0"/>
              <a:t>Click to edit Master title style</a:t>
            </a:r>
            <a:endParaRPr lang="zh-CN" altLang="en-US" dirty="0"/>
          </a:p>
        </p:txBody>
      </p:sp>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标题 1"/>
          <p:cNvSpPr>
            <a:spLocks noGrp="1"/>
          </p:cNvSpPr>
          <p:nvPr>
            <p:ph type="title"/>
          </p:nvPr>
        </p:nvSpPr>
        <p:spPr>
          <a:xfrm>
            <a:off x="646747" y="127000"/>
            <a:ext cx="4165200" cy="1600200"/>
          </a:xfrm>
        </p:spPr>
        <p:txBody>
          <a:bodyPr anchor="ctr" anchorCtr="0">
            <a:normAutofit/>
          </a:bodyPr>
          <a:lstStyle>
            <a:lvl1pPr>
              <a:defRPr sz="2400" b="1">
                <a:effectLst>
                  <a:outerShdw blurRad="38100" dist="38100" dir="2700000" algn="tl">
                    <a:srgbClr val="000000">
                      <a:alpha val="43137"/>
                    </a:srgbClr>
                  </a:outerShdw>
                </a:effectLst>
              </a:defRPr>
            </a:lvl1pPr>
          </a:lstStyle>
          <a:p>
            <a:r>
              <a:rPr lang="zh-CN" altLang="en-US" dirty="0">
                <a:sym typeface="+mn-ea"/>
              </a:rPr>
              <a:t>Click to edit Master title style</a:t>
            </a:r>
            <a:endParaRPr lang="zh-CN" altLang="en-US" dirty="0">
              <a:sym typeface="+mn-ea"/>
            </a:endParaRPr>
          </a:p>
        </p:txBody>
      </p:sp>
      <p:sp>
        <p:nvSpPr>
          <p:cNvPr id="3" name="图片占位符 2"/>
          <p:cNvSpPr>
            <a:spLocks noGrp="1" noChangeAspect="1"/>
          </p:cNvSpPr>
          <p:nvPr>
            <p:ph type="pic" idx="1"/>
          </p:nvPr>
        </p:nvSpPr>
        <p:spPr>
          <a:xfrm>
            <a:off x="5184000" y="766354"/>
            <a:ext cx="5817375" cy="509444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dirty="0"/>
          </a:p>
        </p:txBody>
      </p:sp>
      <p:sp>
        <p:nvSpPr>
          <p:cNvPr id="4" name="文本占位符 3"/>
          <p:cNvSpPr>
            <a:spLocks noGrp="1"/>
          </p:cNvSpPr>
          <p:nvPr>
            <p:ph type="body" sz="half" idx="2"/>
          </p:nvPr>
        </p:nvSpPr>
        <p:spPr>
          <a:xfrm>
            <a:off x="651827" y="2057400"/>
            <a:ext cx="4165200" cy="3811588"/>
          </a:xfrm>
        </p:spPr>
        <p:txBody>
          <a:bodyPr>
            <a:normAutofit/>
          </a:bodyPr>
          <a:lstStyle>
            <a:lvl1pPr marL="0" indent="0">
              <a:lnSpc>
                <a:spcPct val="150000"/>
              </a:lnSpc>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a:t>Click to edit Master text styles</a:t>
            </a:r>
            <a:endParaRPr lang="zh-CN" altLang="en-US" dirty="0"/>
          </a:p>
        </p:txBody>
      </p:sp>
      <p:sp>
        <p:nvSpPr>
          <p:cNvPr id="5" name="日期占位符 4"/>
          <p:cNvSpPr>
            <a:spLocks noGrp="1"/>
          </p:cNvSpPr>
          <p:nvPr>
            <p:ph type="dt" sz="half" idx="10"/>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nvPr>
        </p:nvSpPr>
        <p:spPr/>
        <p:txBody>
          <a:bodyPr/>
          <a:lstStyle/>
          <a:p>
            <a:endParaRPr lang="zh-CN" altLang="en-US" dirty="0"/>
          </a:p>
        </p:txBody>
      </p:sp>
      <p:sp>
        <p:nvSpPr>
          <p:cNvPr id="7" name="灯片编号占位符 6"/>
          <p:cNvSpPr>
            <a:spLocks noGrp="1"/>
          </p:cNvSpPr>
          <p:nvPr>
            <p:ph type="sldNum" sz="quarter" idx="12"/>
          </p:nvPr>
        </p:nvSpPr>
        <p:spPr/>
        <p:txBody>
          <a:bodyPr/>
          <a:lstStyle/>
          <a:p>
            <a:fld id="{FABC47A4-756D-490B-A52F-7D9E2C9FC05F}" type="slidenum">
              <a:rPr lang="zh-CN" altLang="en-US" smtClean="0"/>
            </a:fld>
            <a:endParaRPr lang="zh-CN" altLang="en-US"/>
          </a:p>
        </p:txBody>
      </p:sp>
      <p:cxnSp>
        <p:nvCxnSpPr>
          <p:cNvPr id="8" name="直接连接符 7" hidden="1"/>
          <p:cNvCxnSpPr/>
          <p:nvPr userDrawn="1"/>
        </p:nvCxnSpPr>
        <p:spPr>
          <a:xfrm>
            <a:off x="742950" y="434340"/>
            <a:ext cx="0" cy="1391285"/>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9824484" y="365125"/>
            <a:ext cx="1529316" cy="5811838"/>
          </a:xfrm>
        </p:spPr>
        <p:txBody>
          <a:bodyPr vert="eaVert">
            <a:normAutofit/>
          </a:bodyPr>
          <a:lstStyle>
            <a:lvl1pPr>
              <a:defRPr sz="3600"/>
            </a:lvl1pPr>
          </a:lstStyle>
          <a:p>
            <a:r>
              <a:rPr lang="zh-CN" altLang="en-US"/>
              <a:t>Click to edit Master title style</a:t>
            </a:r>
            <a:endParaRPr lang="zh-CN" altLang="en-US"/>
          </a:p>
        </p:txBody>
      </p:sp>
      <p:sp>
        <p:nvSpPr>
          <p:cNvPr id="3" name="竖排文字占位符 2"/>
          <p:cNvSpPr>
            <a:spLocks noGrp="1"/>
          </p:cNvSpPr>
          <p:nvPr>
            <p:ph type="body" orient="vert" idx="1"/>
          </p:nvPr>
        </p:nvSpPr>
        <p:spPr>
          <a:xfrm>
            <a:off x="838200" y="365125"/>
            <a:ext cx="8879958" cy="5811838"/>
          </a:xfrm>
        </p:spPr>
        <p:txBody>
          <a:bodyPr vert="eaVert"/>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1" Type="http://schemas.openxmlformats.org/officeDocument/2006/relationships/theme" Target="../theme/theme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Click to edit Master title style</a:t>
            </a:r>
            <a:endParaRPr lang="zh-CN" altLang="en-US" dirty="0"/>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200">
                <a:solidFill>
                  <a:schemeClr val="tx1">
                    <a:tint val="7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49AE70B2-8BF9-45C0-BB95-33D1B9D3A854}"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14400" rtl="0" eaLnBrk="1" latinLnBrk="0" hangingPunct="1">
        <a:lnSpc>
          <a:spcPct val="90000"/>
        </a:lnSpc>
        <a:spcBef>
          <a:spcPct val="0"/>
        </a:spcBef>
        <a:buNone/>
        <a:defRPr sz="40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8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image" Target="../media/image9.png"/><Relationship Id="rId8" Type="http://schemas.openxmlformats.org/officeDocument/2006/relationships/image" Target="../media/image8.png"/><Relationship Id="rId7" Type="http://schemas.openxmlformats.org/officeDocument/2006/relationships/image" Target="../media/image7.png"/><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1" Type="http://schemas.openxmlformats.org/officeDocument/2006/relationships/slideLayout" Target="../slideLayouts/slideLayout1.xml"/><Relationship Id="rId10" Type="http://schemas.openxmlformats.org/officeDocument/2006/relationships/image" Target="../media/image10.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4.xml"/><Relationship Id="rId2" Type="http://schemas.openxmlformats.org/officeDocument/2006/relationships/image" Target="../media/image20.png"/><Relationship Id="rId1" Type="http://schemas.openxmlformats.org/officeDocument/2006/relationships/image" Target="../media/image19.png"/></Relationships>
</file>

<file path=ppt/slides/_rels/slide11.xml.rels><?xml version="1.0" encoding="UTF-8" standalone="yes"?>
<Relationships xmlns="http://schemas.openxmlformats.org/package/2006/relationships"><Relationship Id="rId5" Type="http://schemas.openxmlformats.org/officeDocument/2006/relationships/slideLayout" Target="../slideLayouts/slideLayout4.xml"/><Relationship Id="rId4" Type="http://schemas.openxmlformats.org/officeDocument/2006/relationships/image" Target="../media/image23.png"/><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chart" Target="../charts/chart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5.png"/><Relationship Id="rId1" Type="http://schemas.openxmlformats.org/officeDocument/2006/relationships/image" Target="../media/image24.png"/></Relationships>
</file>

<file path=ppt/slides/_rels/slide13.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26.png"/><Relationship Id="rId2" Type="http://schemas.openxmlformats.org/officeDocument/2006/relationships/image" Target="../media/image18.png"/><Relationship Id="rId1" Type="http://schemas.openxmlformats.org/officeDocument/2006/relationships/image" Target="../media/image17.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7.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8.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30.png"/><Relationship Id="rId1" Type="http://schemas.openxmlformats.org/officeDocument/2006/relationships/image" Target="../media/image29.png"/></Relationships>
</file>

<file path=ppt/slides/_rels/slide17.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4.xml"/><Relationship Id="rId2" Type="http://schemas.openxmlformats.org/officeDocument/2006/relationships/image" Target="../media/image32.png"/><Relationship Id="rId1" Type="http://schemas.openxmlformats.org/officeDocument/2006/relationships/image" Target="../media/image31.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3.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35.png"/><Relationship Id="rId1" Type="http://schemas.openxmlformats.org/officeDocument/2006/relationships/image" Target="../media/image34.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38.png"/><Relationship Id="rId1" Type="http://schemas.openxmlformats.org/officeDocument/2006/relationships/image" Target="../media/image37.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40.png"/><Relationship Id="rId1" Type="http://schemas.openxmlformats.org/officeDocument/2006/relationships/image" Target="../media/image39.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2.png"/><Relationship Id="rId1" Type="http://schemas.openxmlformats.org/officeDocument/2006/relationships/image" Target="../media/image41.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43.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45.png"/><Relationship Id="rId1" Type="http://schemas.openxmlformats.org/officeDocument/2006/relationships/image" Target="../media/image44.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3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46.pn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47.pn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47.pn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48.png"/><Relationship Id="rId1" Type="http://schemas.openxmlformats.org/officeDocument/2006/relationships/image" Target="../media/image47.pn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50.png"/><Relationship Id="rId1" Type="http://schemas.openxmlformats.org/officeDocument/2006/relationships/image" Target="../media/image49.pn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52.png"/><Relationship Id="rId1" Type="http://schemas.openxmlformats.org/officeDocument/2006/relationships/image" Target="../media/image51.png"/></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54.png"/><Relationship Id="rId1" Type="http://schemas.openxmlformats.org/officeDocument/2006/relationships/image" Target="../media/image53.png"/></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56.png"/><Relationship Id="rId1" Type="http://schemas.openxmlformats.org/officeDocument/2006/relationships/image" Target="../media/image55.png"/></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58.png"/><Relationship Id="rId1" Type="http://schemas.openxmlformats.org/officeDocument/2006/relationships/image" Target="../media/image5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4.png"/><Relationship Id="rId1" Type="http://schemas.openxmlformats.org/officeDocument/2006/relationships/image" Target="../media/image13.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6.png"/><Relationship Id="rId1"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8.png"/><Relationship Id="rId1"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Picture 4"/>
          <p:cNvPicPr>
            <a:picLocks noChangeAspect="1"/>
          </p:cNvPicPr>
          <p:nvPr/>
        </p:nvPicPr>
        <p:blipFill>
          <a:blip r:embed="rId1"/>
          <a:stretch>
            <a:fillRect/>
          </a:stretch>
        </p:blipFill>
        <p:spPr>
          <a:xfrm>
            <a:off x="7726680" y="0"/>
            <a:ext cx="4465320" cy="2233295"/>
          </a:xfrm>
          <a:prstGeom prst="rect">
            <a:avLst/>
          </a:prstGeom>
        </p:spPr>
      </p:pic>
      <p:pic>
        <p:nvPicPr>
          <p:cNvPr id="11" name="Picture 10"/>
          <p:cNvPicPr>
            <a:picLocks noChangeAspect="1"/>
          </p:cNvPicPr>
          <p:nvPr/>
        </p:nvPicPr>
        <p:blipFill>
          <a:blip r:embed="rId2"/>
          <a:stretch>
            <a:fillRect/>
          </a:stretch>
        </p:blipFill>
        <p:spPr>
          <a:xfrm>
            <a:off x="3848100" y="4605655"/>
            <a:ext cx="4495800" cy="2199005"/>
          </a:xfrm>
          <a:prstGeom prst="rect">
            <a:avLst/>
          </a:prstGeom>
        </p:spPr>
      </p:pic>
      <p:pic>
        <p:nvPicPr>
          <p:cNvPr id="9" name="Picture 8"/>
          <p:cNvPicPr>
            <a:picLocks noChangeAspect="1"/>
          </p:cNvPicPr>
          <p:nvPr/>
        </p:nvPicPr>
        <p:blipFill>
          <a:blip r:embed="rId3"/>
          <a:stretch>
            <a:fillRect/>
          </a:stretch>
        </p:blipFill>
        <p:spPr>
          <a:xfrm>
            <a:off x="2697480" y="0"/>
            <a:ext cx="3135630" cy="2549525"/>
          </a:xfrm>
          <a:prstGeom prst="rect">
            <a:avLst/>
          </a:prstGeom>
        </p:spPr>
      </p:pic>
      <p:pic>
        <p:nvPicPr>
          <p:cNvPr id="8" name="Picture 7"/>
          <p:cNvPicPr>
            <a:picLocks noChangeAspect="1"/>
          </p:cNvPicPr>
          <p:nvPr/>
        </p:nvPicPr>
        <p:blipFill>
          <a:blip r:embed="rId4"/>
          <a:stretch>
            <a:fillRect/>
          </a:stretch>
        </p:blipFill>
        <p:spPr>
          <a:xfrm>
            <a:off x="8679180" y="4222115"/>
            <a:ext cx="3512820" cy="2635885"/>
          </a:xfrm>
          <a:prstGeom prst="rect">
            <a:avLst/>
          </a:prstGeom>
        </p:spPr>
      </p:pic>
      <p:sp>
        <p:nvSpPr>
          <p:cNvPr id="2" name="Title 1"/>
          <p:cNvSpPr>
            <a:spLocks noGrp="1"/>
          </p:cNvSpPr>
          <p:nvPr>
            <p:ph type="ctrTitle"/>
          </p:nvPr>
        </p:nvSpPr>
        <p:spPr/>
        <p:txBody>
          <a:bodyPr/>
          <a:p>
            <a:r>
              <a:rPr lang="zh-CN" altLang="en-US"/>
              <a:t>深入浅出访存优化</a:t>
            </a:r>
            <a:endParaRPr lang="zh-CN" altLang="en-US"/>
          </a:p>
        </p:txBody>
      </p:sp>
      <p:sp>
        <p:nvSpPr>
          <p:cNvPr id="3" name="Subtitle 2"/>
          <p:cNvSpPr>
            <a:spLocks noGrp="1"/>
          </p:cNvSpPr>
          <p:nvPr>
            <p:ph type="subTitle" idx="1"/>
          </p:nvPr>
        </p:nvSpPr>
        <p:spPr/>
        <p:txBody>
          <a:bodyPr/>
          <a:p>
            <a:r>
              <a:rPr lang="en-US">
                <a:sym typeface="+mn-ea"/>
              </a:rPr>
              <a:t>by </a:t>
            </a:r>
            <a:r>
              <a:rPr lang="zh-CN" altLang="en-US">
                <a:sym typeface="+mn-ea"/>
              </a:rPr>
              <a:t>彭于斌（</a:t>
            </a:r>
            <a:r>
              <a:rPr lang="en-US" altLang="zh-CN">
                <a:sym typeface="+mn-ea"/>
              </a:rPr>
              <a:t>@archibate</a:t>
            </a:r>
            <a:r>
              <a:rPr lang="zh-CN" altLang="en-US">
                <a:sym typeface="+mn-ea"/>
              </a:rPr>
              <a:t>）</a:t>
            </a:r>
            <a:endParaRPr lang="zh-CN" altLang="en-US"/>
          </a:p>
          <a:p>
            <a:r>
              <a:rPr lang="zh-CN" altLang="en-US">
                <a:sym typeface="+mn-ea"/>
              </a:rPr>
              <a:t>往期录播：https://www.bilibili.com/video/BV1fa411r7zp</a:t>
            </a:r>
            <a:endParaRPr lang="zh-CN" altLang="en-US"/>
          </a:p>
          <a:p>
            <a:r>
              <a:rPr lang="zh-CN" altLang="en-US">
                <a:sym typeface="+mn-ea"/>
              </a:rPr>
              <a:t>课程</a:t>
            </a:r>
            <a:r>
              <a:rPr lang="en-US" altLang="zh-CN">
                <a:sym typeface="+mn-ea"/>
              </a:rPr>
              <a:t>PPT</a:t>
            </a:r>
            <a:r>
              <a:rPr lang="zh-CN" altLang="en-US">
                <a:sym typeface="+mn-ea"/>
              </a:rPr>
              <a:t>和代码：https://github.com/parallel101/course</a:t>
            </a:r>
            <a:endParaRPr lang="en-US"/>
          </a:p>
        </p:txBody>
      </p:sp>
      <p:pic>
        <p:nvPicPr>
          <p:cNvPr id="4" name="Picture 3"/>
          <p:cNvPicPr>
            <a:picLocks noChangeAspect="1"/>
          </p:cNvPicPr>
          <p:nvPr/>
        </p:nvPicPr>
        <p:blipFill>
          <a:blip r:embed="rId5"/>
          <a:stretch>
            <a:fillRect/>
          </a:stretch>
        </p:blipFill>
        <p:spPr>
          <a:xfrm>
            <a:off x="116840" y="4739640"/>
            <a:ext cx="3142615" cy="2118360"/>
          </a:xfrm>
          <a:prstGeom prst="rect">
            <a:avLst/>
          </a:prstGeom>
        </p:spPr>
      </p:pic>
      <p:pic>
        <p:nvPicPr>
          <p:cNvPr id="6" name="Picture 5"/>
          <p:cNvPicPr>
            <a:picLocks noChangeAspect="1"/>
          </p:cNvPicPr>
          <p:nvPr/>
        </p:nvPicPr>
        <p:blipFill>
          <a:blip r:embed="rId6"/>
          <a:stretch>
            <a:fillRect/>
          </a:stretch>
        </p:blipFill>
        <p:spPr>
          <a:xfrm>
            <a:off x="0" y="0"/>
            <a:ext cx="2766695" cy="4232275"/>
          </a:xfrm>
          <a:prstGeom prst="rect">
            <a:avLst/>
          </a:prstGeom>
        </p:spPr>
      </p:pic>
      <p:pic>
        <p:nvPicPr>
          <p:cNvPr id="12" name="Picture 11"/>
          <p:cNvPicPr>
            <a:picLocks noChangeAspect="1"/>
          </p:cNvPicPr>
          <p:nvPr/>
        </p:nvPicPr>
        <p:blipFill>
          <a:blip r:embed="rId7"/>
          <a:stretch>
            <a:fillRect/>
          </a:stretch>
        </p:blipFill>
        <p:spPr>
          <a:xfrm>
            <a:off x="9297670" y="2703830"/>
            <a:ext cx="2894330" cy="1594485"/>
          </a:xfrm>
          <a:prstGeom prst="rect">
            <a:avLst/>
          </a:prstGeom>
        </p:spPr>
      </p:pic>
      <p:pic>
        <p:nvPicPr>
          <p:cNvPr id="15" name="Picture 14"/>
          <p:cNvPicPr>
            <a:picLocks noChangeAspect="1"/>
          </p:cNvPicPr>
          <p:nvPr/>
        </p:nvPicPr>
        <p:blipFill>
          <a:blip r:embed="rId8"/>
          <a:stretch>
            <a:fillRect/>
          </a:stretch>
        </p:blipFill>
        <p:spPr>
          <a:xfrm>
            <a:off x="3100070" y="4669790"/>
            <a:ext cx="1309370" cy="922655"/>
          </a:xfrm>
          <a:prstGeom prst="rect">
            <a:avLst/>
          </a:prstGeom>
        </p:spPr>
      </p:pic>
      <p:pic>
        <p:nvPicPr>
          <p:cNvPr id="14" name="Picture 13"/>
          <p:cNvPicPr>
            <a:picLocks noChangeAspect="1"/>
          </p:cNvPicPr>
          <p:nvPr/>
        </p:nvPicPr>
        <p:blipFill>
          <a:blip r:embed="rId9"/>
          <a:stretch>
            <a:fillRect/>
          </a:stretch>
        </p:blipFill>
        <p:spPr>
          <a:xfrm>
            <a:off x="5791200" y="261620"/>
            <a:ext cx="1877695" cy="1710690"/>
          </a:xfrm>
          <a:prstGeom prst="rect">
            <a:avLst/>
          </a:prstGeom>
        </p:spPr>
      </p:pic>
      <p:pic>
        <p:nvPicPr>
          <p:cNvPr id="7" name="Picture 6"/>
          <p:cNvPicPr>
            <a:picLocks noChangeAspect="1"/>
          </p:cNvPicPr>
          <p:nvPr/>
        </p:nvPicPr>
        <p:blipFill>
          <a:blip r:embed="rId10"/>
          <a:stretch>
            <a:fillRect/>
          </a:stretch>
        </p:blipFill>
        <p:spPr>
          <a:xfrm>
            <a:off x="7877810" y="4739640"/>
            <a:ext cx="1010285" cy="100076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t>多少计算量才算多？</a:t>
            </a:r>
            <a:endParaRPr lang="zh-CN"/>
          </a:p>
        </p:txBody>
      </p:sp>
      <p:sp>
        <p:nvSpPr>
          <p:cNvPr id="7" name="Content Placeholder 6"/>
          <p:cNvSpPr/>
          <p:nvPr>
            <p:ph sz="half" idx="1"/>
          </p:nvPr>
        </p:nvSpPr>
        <p:spPr>
          <a:xfrm>
            <a:off x="647700" y="1825625"/>
            <a:ext cx="6501765" cy="4351655"/>
          </a:xfrm>
        </p:spPr>
        <p:txBody>
          <a:bodyPr/>
          <a:p>
            <a:r>
              <a:rPr lang="zh-CN" altLang="en-US"/>
              <a:t>看右边的</a:t>
            </a:r>
            <a:r>
              <a:rPr lang="en-US" altLang="zh-CN"/>
              <a:t> func</a:t>
            </a:r>
            <a:r>
              <a:rPr lang="zh-CN" altLang="en-US"/>
              <a:t>，够复杂了吧？也只是勉勉强强超过一点内存的延迟了，但在</a:t>
            </a:r>
            <a:r>
              <a:rPr lang="en-US" altLang="zh-CN"/>
              <a:t>6</a:t>
            </a:r>
            <a:r>
              <a:rPr lang="zh-CN" altLang="en-US"/>
              <a:t>个物理核心上并行加速后，还是变成</a:t>
            </a:r>
            <a:r>
              <a:rPr lang="en-US" altLang="zh-CN"/>
              <a:t>mem-bound</a:t>
            </a:r>
            <a:r>
              <a:rPr lang="zh-CN" altLang="en-US"/>
              <a:t>了。</a:t>
            </a:r>
            <a:endParaRPr lang="zh-CN" altLang="en-US"/>
          </a:p>
          <a:p>
            <a:r>
              <a:rPr lang="zh-CN" altLang="en-US"/>
              <a:t>加速比：</a:t>
            </a:r>
            <a:r>
              <a:rPr lang="en-US" altLang="zh-CN"/>
              <a:t>1.36 </a:t>
            </a:r>
            <a:r>
              <a:rPr lang="zh-CN" altLang="en-US"/>
              <a:t>倍</a:t>
            </a:r>
            <a:endParaRPr lang="zh-CN" altLang="en-US"/>
          </a:p>
          <a:p>
            <a:r>
              <a:rPr lang="zh-CN" altLang="en-US"/>
              <a:t>应该达到</a:t>
            </a:r>
            <a:r>
              <a:rPr lang="en-US" altLang="zh-CN"/>
              <a:t> 6 </a:t>
            </a:r>
            <a:r>
              <a:rPr lang="zh-CN" altLang="en-US"/>
              <a:t>倍（物理核心数量）才算理想加速比。</a:t>
            </a:r>
            <a:endParaRPr lang="zh-CN" altLang="en-US"/>
          </a:p>
        </p:txBody>
      </p:sp>
      <p:pic>
        <p:nvPicPr>
          <p:cNvPr id="9" name="Content Placeholder 8"/>
          <p:cNvPicPr>
            <a:picLocks noChangeAspect="1"/>
          </p:cNvPicPr>
          <p:nvPr>
            <p:ph sz="half" idx="2"/>
          </p:nvPr>
        </p:nvPicPr>
        <p:blipFill>
          <a:blip r:embed="rId1"/>
          <a:stretch>
            <a:fillRect/>
          </a:stretch>
        </p:blipFill>
        <p:spPr>
          <a:xfrm>
            <a:off x="7301865" y="1155700"/>
            <a:ext cx="4754880" cy="4351655"/>
          </a:xfrm>
          <a:prstGeom prst="rect">
            <a:avLst/>
          </a:prstGeom>
        </p:spPr>
      </p:pic>
      <p:pic>
        <p:nvPicPr>
          <p:cNvPr id="10" name="Picture 9"/>
          <p:cNvPicPr>
            <a:picLocks noChangeAspect="1"/>
          </p:cNvPicPr>
          <p:nvPr/>
        </p:nvPicPr>
        <p:blipFill>
          <a:blip r:embed="rId2"/>
          <a:stretch>
            <a:fillRect/>
          </a:stretch>
        </p:blipFill>
        <p:spPr>
          <a:xfrm>
            <a:off x="499745" y="5194935"/>
            <a:ext cx="6238875" cy="118110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加速曲线</a:t>
            </a:r>
            <a:endParaRPr lang="zh-CN" altLang="en-US"/>
          </a:p>
        </p:txBody>
      </p:sp>
      <p:sp>
        <p:nvSpPr>
          <p:cNvPr id="3" name="Content Placeholder 2"/>
          <p:cNvSpPr>
            <a:spLocks noGrp="1"/>
          </p:cNvSpPr>
          <p:nvPr>
            <p:ph sz="half" idx="1"/>
          </p:nvPr>
        </p:nvSpPr>
        <p:spPr/>
        <p:txBody>
          <a:bodyPr/>
          <a:p>
            <a:r>
              <a:rPr lang="en-US" altLang="zh-CN"/>
              <a:t>funcA</a:t>
            </a:r>
            <a:r>
              <a:rPr lang="zh-CN" altLang="en-US"/>
              <a:t>用了</a:t>
            </a:r>
            <a:r>
              <a:rPr lang="en-US" altLang="zh-CN"/>
              <a:t>2</a:t>
            </a:r>
            <a:r>
              <a:rPr lang="zh-CN" altLang="en-US"/>
              <a:t>核就饱和。</a:t>
            </a:r>
            <a:endParaRPr lang="zh-CN" altLang="en-US"/>
          </a:p>
          <a:p>
            <a:r>
              <a:rPr lang="en-US" altLang="zh-CN"/>
              <a:t>funcB</a:t>
            </a:r>
            <a:r>
              <a:rPr lang="zh-CN" altLang="en-US"/>
              <a:t>用了</a:t>
            </a:r>
            <a:r>
              <a:rPr lang="en-US" altLang="zh-CN"/>
              <a:t>4</a:t>
            </a:r>
            <a:r>
              <a:rPr lang="zh-CN" altLang="en-US"/>
              <a:t>核才饱和。</a:t>
            </a:r>
            <a:endParaRPr lang="zh-CN" altLang="en-US"/>
          </a:p>
          <a:p>
            <a:r>
              <a:rPr lang="en-US" altLang="zh-CN"/>
              <a:t>funcC</a:t>
            </a:r>
            <a:r>
              <a:rPr lang="zh-CN" altLang="en-US"/>
              <a:t>用了</a:t>
            </a:r>
            <a:r>
              <a:rPr lang="en-US" altLang="zh-CN"/>
              <a:t>6</a:t>
            </a:r>
            <a:r>
              <a:rPr lang="zh-CN" altLang="en-US">
                <a:sym typeface="+mn-ea"/>
              </a:rPr>
              <a:t>核</a:t>
            </a:r>
            <a:r>
              <a:rPr lang="zh-CN" altLang="en-US"/>
              <a:t>才饱和。</a:t>
            </a:r>
            <a:endParaRPr lang="zh-CN" altLang="en-US"/>
          </a:p>
          <a:p>
            <a:r>
              <a:rPr lang="zh-CN" altLang="en-US"/>
              <a:t>结论：</a:t>
            </a:r>
            <a:r>
              <a:rPr lang="zh-CN" altLang="en-US" u="sng"/>
              <a:t>要想利用全部</a:t>
            </a:r>
            <a:r>
              <a:rPr lang="en-US" altLang="zh-CN" u="sng"/>
              <a:t>CPU</a:t>
            </a:r>
            <a:r>
              <a:rPr lang="zh-CN" altLang="en-US" u="sng"/>
              <a:t>核心，避免</a:t>
            </a:r>
            <a:r>
              <a:rPr lang="en-US" altLang="zh-CN" u="sng"/>
              <a:t>mem-bound</a:t>
            </a:r>
            <a:r>
              <a:rPr lang="zh-CN" altLang="en-US" u="sng"/>
              <a:t>，需要</a:t>
            </a:r>
            <a:r>
              <a:rPr lang="en-US" altLang="zh-CN" u="sng"/>
              <a:t>func</a:t>
            </a:r>
            <a:r>
              <a:rPr lang="zh-CN" altLang="en-US" u="sng"/>
              <a:t>里有足够的计算量。</a:t>
            </a:r>
            <a:endParaRPr lang="zh-CN" altLang="en-US"/>
          </a:p>
          <a:p>
            <a:r>
              <a:rPr lang="zh-CN" altLang="en-US"/>
              <a:t>当</a:t>
            </a:r>
            <a:r>
              <a:rPr lang="zh-CN" altLang="en-US" b="1"/>
              <a:t>核心数量越多</a:t>
            </a:r>
            <a:r>
              <a:rPr lang="zh-CN" altLang="en-US"/>
              <a:t>，</a:t>
            </a:r>
            <a:r>
              <a:rPr lang="en-US" altLang="zh-CN"/>
              <a:t>CPU</a:t>
            </a:r>
            <a:r>
              <a:rPr lang="zh-CN" altLang="en-US"/>
              <a:t>计算能力越强，相对之下来不及从内存读写数据，从而</a:t>
            </a:r>
            <a:r>
              <a:rPr lang="zh-CN" altLang="en-US" b="1"/>
              <a:t>越容易</a:t>
            </a:r>
            <a:r>
              <a:rPr lang="en-US" altLang="zh-CN" b="1"/>
              <a:t>mem-bound</a:t>
            </a:r>
            <a:r>
              <a:rPr lang="zh-CN" altLang="en-US"/>
              <a:t>。</a:t>
            </a:r>
            <a:endParaRPr lang="zh-CN" altLang="en-US"/>
          </a:p>
        </p:txBody>
      </p:sp>
      <p:graphicFrame>
        <p:nvGraphicFramePr>
          <p:cNvPr id="6" name="Content Placeholder 5"/>
          <p:cNvGraphicFramePr/>
          <p:nvPr>
            <p:ph sz="half" idx="2"/>
          </p:nvPr>
        </p:nvGraphicFramePr>
        <p:xfrm>
          <a:off x="5981700" y="1825625"/>
          <a:ext cx="5181600" cy="4351338"/>
        </p:xfrm>
        <a:graphic>
          <a:graphicData uri="http://schemas.openxmlformats.org/drawingml/2006/chart">
            <c:chart xmlns:c="http://schemas.openxmlformats.org/drawingml/2006/chart" xmlns:r="http://schemas.openxmlformats.org/officeDocument/2006/relationships" r:id="rId1"/>
          </a:graphicData>
        </a:graphic>
      </p:graphicFrame>
      <p:pic>
        <p:nvPicPr>
          <p:cNvPr id="9" name="Picture 8"/>
          <p:cNvPicPr>
            <a:picLocks noChangeAspect="1"/>
          </p:cNvPicPr>
          <p:nvPr/>
        </p:nvPicPr>
        <p:blipFill>
          <a:blip r:embed="rId2"/>
          <a:stretch>
            <a:fillRect/>
          </a:stretch>
        </p:blipFill>
        <p:spPr>
          <a:xfrm>
            <a:off x="2783205" y="800735"/>
            <a:ext cx="2329815" cy="514350"/>
          </a:xfrm>
          <a:prstGeom prst="rect">
            <a:avLst/>
          </a:prstGeom>
        </p:spPr>
      </p:pic>
      <p:pic>
        <p:nvPicPr>
          <p:cNvPr id="11" name="Picture 10"/>
          <p:cNvPicPr>
            <a:picLocks noChangeAspect="1"/>
          </p:cNvPicPr>
          <p:nvPr/>
        </p:nvPicPr>
        <p:blipFill>
          <a:blip r:embed="rId3"/>
          <a:stretch>
            <a:fillRect/>
          </a:stretch>
        </p:blipFill>
        <p:spPr>
          <a:xfrm>
            <a:off x="2783205" y="116205"/>
            <a:ext cx="8164195" cy="499745"/>
          </a:xfrm>
          <a:prstGeom prst="rect">
            <a:avLst/>
          </a:prstGeom>
        </p:spPr>
      </p:pic>
      <p:pic>
        <p:nvPicPr>
          <p:cNvPr id="12" name="Picture 11"/>
          <p:cNvPicPr>
            <a:picLocks noChangeAspect="1"/>
          </p:cNvPicPr>
          <p:nvPr/>
        </p:nvPicPr>
        <p:blipFill>
          <a:blip r:embed="rId4"/>
          <a:stretch>
            <a:fillRect/>
          </a:stretch>
        </p:blipFill>
        <p:spPr>
          <a:xfrm>
            <a:off x="5409565" y="728345"/>
            <a:ext cx="5106035" cy="62230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内存信息查看工具：</a:t>
            </a:r>
            <a:r>
              <a:rPr lang="en-US" altLang="zh-CN"/>
              <a:t>dmidecode</a:t>
            </a:r>
            <a:endParaRPr lang="en-US" altLang="zh-CN"/>
          </a:p>
        </p:txBody>
      </p:sp>
      <p:sp>
        <p:nvSpPr>
          <p:cNvPr id="3" name="Content Placeholder 2"/>
          <p:cNvSpPr>
            <a:spLocks noGrp="1"/>
          </p:cNvSpPr>
          <p:nvPr>
            <p:ph sz="half" idx="1"/>
          </p:nvPr>
        </p:nvSpPr>
        <p:spPr>
          <a:xfrm>
            <a:off x="647700" y="1825625"/>
            <a:ext cx="6804025" cy="4351655"/>
          </a:xfrm>
        </p:spPr>
        <p:txBody>
          <a:bodyPr>
            <a:normAutofit lnSpcReduction="10000"/>
          </a:bodyPr>
          <a:p>
            <a:r>
              <a:rPr lang="zh-CN" altLang="en-US"/>
              <a:t>可以看到插了</a:t>
            </a:r>
            <a:r>
              <a:rPr lang="en-US" altLang="zh-CN"/>
              <a:t> 2 </a:t>
            </a:r>
            <a:r>
              <a:rPr lang="zh-CN" altLang="en-US"/>
              <a:t>块内存，频率都是</a:t>
            </a:r>
            <a:r>
              <a:rPr lang="en-US" altLang="zh-CN"/>
              <a:t> 2667 MHz</a:t>
            </a:r>
            <a:r>
              <a:rPr lang="zh-CN" altLang="en-US"/>
              <a:t>，数据的宽度是</a:t>
            </a:r>
            <a:r>
              <a:rPr lang="en-US" altLang="zh-CN"/>
              <a:t> 64 </a:t>
            </a:r>
            <a:r>
              <a:rPr lang="zh-CN" altLang="en-US"/>
              <a:t>位（</a:t>
            </a:r>
            <a:r>
              <a:rPr lang="en-US" altLang="zh-CN"/>
              <a:t>8 </a:t>
            </a:r>
            <a:r>
              <a:rPr lang="zh-CN" altLang="en-US"/>
              <a:t>字节）。</a:t>
            </a:r>
            <a:endParaRPr lang="zh-CN" altLang="en-US"/>
          </a:p>
          <a:p>
            <a:r>
              <a:rPr lang="zh-CN" altLang="en-US"/>
              <a:t>理论极限带宽</a:t>
            </a:r>
            <a:r>
              <a:rPr lang="en-US" altLang="zh-CN"/>
              <a:t>=</a:t>
            </a:r>
            <a:r>
              <a:rPr lang="zh-CN" altLang="en-US"/>
              <a:t>频率</a:t>
            </a:r>
            <a:r>
              <a:rPr lang="en-US" altLang="zh-CN"/>
              <a:t>*</a:t>
            </a:r>
            <a:r>
              <a:rPr lang="zh-CN" altLang="en-US"/>
              <a:t>宽度</a:t>
            </a:r>
            <a:r>
              <a:rPr lang="en-US" altLang="zh-CN"/>
              <a:t>*</a:t>
            </a:r>
            <a:r>
              <a:rPr lang="zh-CN" altLang="en-US"/>
              <a:t>数量</a:t>
            </a:r>
            <a:r>
              <a:rPr lang="en-US" altLang="zh-CN"/>
              <a:t>2667*16*2=42672 MB/s</a:t>
            </a:r>
            <a:endParaRPr lang="en-US" altLang="zh-CN"/>
          </a:p>
          <a:p>
            <a:r>
              <a:rPr lang="zh-CN" altLang="en-US"/>
              <a:t>因此，频率相同的情况下，可以考虑插</a:t>
            </a:r>
            <a:r>
              <a:rPr lang="zh-CN" altLang="en-US">
                <a:sym typeface="+mn-ea"/>
              </a:rPr>
              <a:t>两块</a:t>
            </a:r>
            <a:r>
              <a:rPr lang="en-US" altLang="zh-CN">
                <a:sym typeface="+mn-ea"/>
              </a:rPr>
              <a:t>8GB</a:t>
            </a:r>
            <a:r>
              <a:rPr lang="zh-CN" altLang="en-US">
                <a:sym typeface="+mn-ea"/>
              </a:rPr>
              <a:t>的内存，比插</a:t>
            </a:r>
            <a:r>
              <a:rPr lang="zh-CN" altLang="en-US"/>
              <a:t>一块</a:t>
            </a:r>
            <a:r>
              <a:rPr lang="en-US" altLang="zh-CN"/>
              <a:t>16GB</a:t>
            </a:r>
            <a:r>
              <a:rPr lang="zh-CN" altLang="en-US"/>
              <a:t>的内存更快，不过价格可能还是翻倍的。</a:t>
            </a:r>
            <a:endParaRPr lang="zh-CN" altLang="en-US"/>
          </a:p>
          <a:p>
            <a:r>
              <a:rPr lang="zh-CN" altLang="en-US"/>
              <a:t>系统会自动在两者之间均匀分配内存，保证读写均匀分配到两个内存上，实现内存的并行读写，和磁盘</a:t>
            </a:r>
            <a:r>
              <a:rPr lang="en-US" altLang="zh-CN"/>
              <a:t> RAID </a:t>
            </a:r>
            <a:r>
              <a:rPr lang="zh-CN" altLang="en-US"/>
              <a:t>有相似之处。</a:t>
            </a:r>
            <a:endParaRPr lang="zh-CN" altLang="en-US"/>
          </a:p>
        </p:txBody>
      </p:sp>
      <p:pic>
        <p:nvPicPr>
          <p:cNvPr id="6" name="Picture 5"/>
          <p:cNvPicPr>
            <a:picLocks noChangeAspect="1"/>
          </p:cNvPicPr>
          <p:nvPr/>
        </p:nvPicPr>
        <p:blipFill>
          <a:blip r:embed="rId1"/>
          <a:stretch>
            <a:fillRect/>
          </a:stretch>
        </p:blipFill>
        <p:spPr>
          <a:xfrm>
            <a:off x="2514600" y="6262370"/>
            <a:ext cx="4286250" cy="257175"/>
          </a:xfrm>
          <a:prstGeom prst="rect">
            <a:avLst/>
          </a:prstGeom>
        </p:spPr>
      </p:pic>
      <p:pic>
        <p:nvPicPr>
          <p:cNvPr id="7" name="Content Placeholder 6"/>
          <p:cNvPicPr>
            <a:picLocks noChangeAspect="1"/>
          </p:cNvPicPr>
          <p:nvPr>
            <p:ph sz="half" idx="2"/>
          </p:nvPr>
        </p:nvPicPr>
        <p:blipFill>
          <a:blip r:embed="rId2"/>
          <a:stretch>
            <a:fillRect/>
          </a:stretch>
        </p:blipFill>
        <p:spPr>
          <a:xfrm>
            <a:off x="7939405" y="5715"/>
            <a:ext cx="4252595" cy="685228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t>验证一下刚刚的</a:t>
            </a:r>
            <a:r>
              <a:rPr lang="en-US" altLang="zh-CN"/>
              <a:t> parallel_add </a:t>
            </a:r>
            <a:r>
              <a:rPr lang="zh-CN" altLang="en-US"/>
              <a:t>是不是用足了全部带宽</a:t>
            </a:r>
            <a:endParaRPr lang="zh-CN" altLang="en-US"/>
          </a:p>
        </p:txBody>
      </p:sp>
      <p:sp>
        <p:nvSpPr>
          <p:cNvPr id="3" name="Content Placeholder 2"/>
          <p:cNvSpPr>
            <a:spLocks noGrp="1"/>
          </p:cNvSpPr>
          <p:nvPr>
            <p:ph sz="half" idx="1"/>
          </p:nvPr>
        </p:nvSpPr>
        <p:spPr>
          <a:xfrm>
            <a:off x="379730" y="1825625"/>
            <a:ext cx="6289040" cy="4351655"/>
          </a:xfrm>
        </p:spPr>
        <p:txBody>
          <a:bodyPr/>
          <a:p>
            <a:r>
              <a:rPr lang="zh-CN" altLang="en-US"/>
              <a:t>刚刚</a:t>
            </a:r>
            <a:r>
              <a:rPr lang="en-US" altLang="zh-CN"/>
              <a:t> a </a:t>
            </a:r>
            <a:r>
              <a:rPr lang="zh-CN" altLang="en-US"/>
              <a:t>数组的大小是</a:t>
            </a:r>
            <a:r>
              <a:rPr lang="en-US" altLang="zh-CN"/>
              <a:t> 1024 MB</a:t>
            </a:r>
            <a:r>
              <a:rPr lang="zh-CN" altLang="en-US"/>
              <a:t>。</a:t>
            </a:r>
            <a:endParaRPr lang="zh-CN" altLang="en-US"/>
          </a:p>
          <a:p>
            <a:r>
              <a:rPr lang="zh-CN" altLang="en-US"/>
              <a:t>因为不光读取了</a:t>
            </a:r>
            <a:r>
              <a:rPr lang="en-US" altLang="zh-CN"/>
              <a:t> a</a:t>
            </a:r>
            <a:r>
              <a:rPr lang="zh-CN" altLang="en-US"/>
              <a:t>，计算完还写回了</a:t>
            </a:r>
            <a:r>
              <a:rPr lang="en-US" altLang="zh-CN"/>
              <a:t> a</a:t>
            </a:r>
            <a:r>
              <a:rPr lang="zh-CN" altLang="en-US"/>
              <a:t>，实际搬运了</a:t>
            </a:r>
            <a:r>
              <a:rPr lang="en-US" altLang="zh-CN"/>
              <a:t> 2048 MB </a:t>
            </a:r>
            <a:r>
              <a:rPr lang="zh-CN" altLang="en-US"/>
              <a:t>的数据。</a:t>
            </a:r>
            <a:endParaRPr lang="zh-CN" altLang="en-US"/>
          </a:p>
          <a:p>
            <a:r>
              <a:rPr lang="zh-CN" altLang="en-US"/>
              <a:t>花费了</a:t>
            </a:r>
            <a:r>
              <a:rPr lang="en-US" altLang="zh-CN"/>
              <a:t> 0.0656 </a:t>
            </a:r>
            <a:r>
              <a:rPr lang="zh-CN" altLang="en-US"/>
              <a:t>秒。</a:t>
            </a:r>
            <a:endParaRPr lang="zh-CN" altLang="en-US"/>
          </a:p>
          <a:p>
            <a:r>
              <a:rPr lang="zh-CN" altLang="en-US"/>
              <a:t>因此带宽是</a:t>
            </a:r>
            <a:r>
              <a:rPr lang="en-US" altLang="zh-CN"/>
              <a:t> 31198 MB/s</a:t>
            </a:r>
            <a:r>
              <a:rPr lang="zh-CN" altLang="en-US"/>
              <a:t>。</a:t>
            </a:r>
            <a:endParaRPr lang="zh-CN" altLang="en-US"/>
          </a:p>
          <a:p>
            <a:r>
              <a:rPr lang="zh-CN" altLang="en-US">
                <a:sym typeface="+mn-ea"/>
              </a:rPr>
              <a:t>和理论带宽</a:t>
            </a:r>
            <a:r>
              <a:rPr lang="en-US" altLang="zh-CN">
                <a:sym typeface="+mn-ea"/>
              </a:rPr>
              <a:t> 42672 MB/s </a:t>
            </a:r>
            <a:r>
              <a:rPr lang="zh-CN" altLang="en-US">
                <a:sym typeface="+mn-ea"/>
              </a:rPr>
              <a:t>相差不多，符合我的预期。</a:t>
            </a:r>
            <a:endParaRPr lang="zh-CN" altLang="en-US"/>
          </a:p>
          <a:p>
            <a:endParaRPr lang="zh-CN" altLang="en-US"/>
          </a:p>
        </p:txBody>
      </p:sp>
      <p:pic>
        <p:nvPicPr>
          <p:cNvPr id="6" name="Content Placeholder 5"/>
          <p:cNvPicPr>
            <a:picLocks noChangeAspect="1"/>
          </p:cNvPicPr>
          <p:nvPr>
            <p:ph sz="half" idx="2"/>
          </p:nvPr>
        </p:nvPicPr>
        <p:blipFill>
          <a:blip r:embed="rId1"/>
          <a:stretch>
            <a:fillRect/>
          </a:stretch>
        </p:blipFill>
        <p:spPr>
          <a:xfrm>
            <a:off x="6813550" y="1825625"/>
            <a:ext cx="3517265" cy="4351655"/>
          </a:xfrm>
          <a:prstGeom prst="rect">
            <a:avLst/>
          </a:prstGeom>
        </p:spPr>
      </p:pic>
      <p:pic>
        <p:nvPicPr>
          <p:cNvPr id="8" name="Picture 7"/>
          <p:cNvPicPr>
            <a:picLocks noChangeAspect="1"/>
          </p:cNvPicPr>
          <p:nvPr/>
        </p:nvPicPr>
        <p:blipFill>
          <a:blip r:embed="rId2"/>
          <a:stretch>
            <a:fillRect/>
          </a:stretch>
        </p:blipFill>
        <p:spPr>
          <a:xfrm>
            <a:off x="442595" y="5246370"/>
            <a:ext cx="6162675" cy="1219200"/>
          </a:xfrm>
          <a:prstGeom prst="rect">
            <a:avLst/>
          </a:prstGeom>
        </p:spPr>
      </p:pic>
      <p:pic>
        <p:nvPicPr>
          <p:cNvPr id="5" name="Picture 4"/>
          <p:cNvPicPr>
            <a:picLocks noChangeAspect="1"/>
          </p:cNvPicPr>
          <p:nvPr/>
        </p:nvPicPr>
        <p:blipFill>
          <a:blip r:embed="rId3"/>
          <a:stretch>
            <a:fillRect/>
          </a:stretch>
        </p:blipFill>
        <p:spPr>
          <a:xfrm>
            <a:off x="4165600" y="3561080"/>
            <a:ext cx="2181225" cy="69532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p:txBody>
          <a:bodyPr/>
          <a:p>
            <a:r>
              <a:rPr lang="en-US"/>
              <a:t>Intel Vtune Profiler</a:t>
            </a:r>
            <a:endParaRPr lang="en-US"/>
          </a:p>
        </p:txBody>
      </p:sp>
      <p:sp>
        <p:nvSpPr>
          <p:cNvPr id="5" name="Text Box 4"/>
          <p:cNvSpPr txBox="1"/>
          <p:nvPr/>
        </p:nvSpPr>
        <p:spPr>
          <a:xfrm>
            <a:off x="1009650" y="6489700"/>
            <a:ext cx="10377805" cy="368300"/>
          </a:xfrm>
          <a:prstGeom prst="rect">
            <a:avLst/>
          </a:prstGeom>
          <a:noFill/>
        </p:spPr>
        <p:txBody>
          <a:bodyPr wrap="square" rtlCol="0" anchor="t">
            <a:spAutoFit/>
          </a:bodyPr>
          <a:p>
            <a:r>
              <a:rPr lang="zh-CN" altLang="en-US"/>
              <a:t>下载地址：</a:t>
            </a:r>
            <a:r>
              <a:rPr lang="en-US"/>
              <a:t>https://www.intel.com/content/www/us/en/developer/tools/oneapi/vtune-profiler.html</a:t>
            </a:r>
            <a:endParaRPr lang="en-US"/>
          </a:p>
        </p:txBody>
      </p:sp>
      <p:pic>
        <p:nvPicPr>
          <p:cNvPr id="7" name="Content Placeholder 6"/>
          <p:cNvPicPr>
            <a:picLocks noChangeAspect="1"/>
          </p:cNvPicPr>
          <p:nvPr>
            <p:ph idx="1"/>
          </p:nvPr>
        </p:nvPicPr>
        <p:blipFill>
          <a:blip r:embed="rId1"/>
          <a:stretch>
            <a:fillRect/>
          </a:stretch>
        </p:blipFill>
        <p:spPr>
          <a:xfrm>
            <a:off x="2951480" y="1825625"/>
            <a:ext cx="5907405" cy="4351655"/>
          </a:xfrm>
          <a:prstGeom prst="rect">
            <a:avLst/>
          </a:prstGeom>
        </p:spPr>
      </p:pic>
      <p:sp>
        <p:nvSpPr>
          <p:cNvPr id="8" name="Text Box 7"/>
          <p:cNvSpPr txBox="1"/>
          <p:nvPr/>
        </p:nvSpPr>
        <p:spPr>
          <a:xfrm>
            <a:off x="1060450" y="6177280"/>
            <a:ext cx="6180455" cy="368300"/>
          </a:xfrm>
          <a:prstGeom prst="rect">
            <a:avLst/>
          </a:prstGeom>
          <a:noFill/>
        </p:spPr>
        <p:txBody>
          <a:bodyPr wrap="square" rtlCol="0" anchor="t">
            <a:spAutoFit/>
          </a:bodyPr>
          <a:p>
            <a:r>
              <a:rPr lang="en-US"/>
              <a:t>Arch Linux</a:t>
            </a:r>
            <a:r>
              <a:rPr lang="zh-CN" altLang="en-US"/>
              <a:t>：</a:t>
            </a:r>
            <a:r>
              <a:rPr lang="en-US"/>
              <a:t>yay -S intel-vtune-profiler-standalone</a:t>
            </a:r>
            <a:endParaRPr 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p:txBody>
          <a:bodyPr/>
          <a:p>
            <a:r>
              <a:rPr lang="zh-CN" altLang="en-US"/>
              <a:t>准备：配置内核参数</a:t>
            </a:r>
            <a:endParaRPr lang="zh-CN" altLang="en-US"/>
          </a:p>
        </p:txBody>
      </p:sp>
      <p:pic>
        <p:nvPicPr>
          <p:cNvPr id="5" name="Content Placeholder 4"/>
          <p:cNvPicPr>
            <a:picLocks noChangeAspect="1"/>
          </p:cNvPicPr>
          <p:nvPr>
            <p:ph idx="1"/>
          </p:nvPr>
        </p:nvPicPr>
        <p:blipFill>
          <a:blip r:embed="rId1"/>
          <a:stretch>
            <a:fillRect/>
          </a:stretch>
        </p:blipFill>
        <p:spPr>
          <a:xfrm>
            <a:off x="2480945" y="3286760"/>
            <a:ext cx="6848475" cy="142875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p:txBody>
          <a:bodyPr/>
          <a:p>
            <a:r>
              <a:rPr lang="zh-CN" altLang="en-US"/>
              <a:t>开始分析</a:t>
            </a:r>
            <a:endParaRPr lang="zh-CN" altLang="en-US"/>
          </a:p>
        </p:txBody>
      </p:sp>
      <p:sp>
        <p:nvSpPr>
          <p:cNvPr id="4" name="Content Placeholder 3"/>
          <p:cNvSpPr>
            <a:spLocks noGrp="1"/>
          </p:cNvSpPr>
          <p:nvPr>
            <p:ph sz="half" idx="1"/>
          </p:nvPr>
        </p:nvSpPr>
        <p:spPr>
          <a:xfrm>
            <a:off x="647700" y="1825625"/>
            <a:ext cx="5462270" cy="4351655"/>
          </a:xfrm>
        </p:spPr>
        <p:txBody>
          <a:bodyPr/>
          <a:p>
            <a:r>
              <a:rPr lang="zh-CN" altLang="en-US"/>
              <a:t>首先编译得到可执行文件</a:t>
            </a:r>
            <a:r>
              <a:rPr lang="en-US" altLang="zh-CN"/>
              <a:t> main</a:t>
            </a:r>
            <a:r>
              <a:rPr lang="zh-CN" altLang="en-US"/>
              <a:t>。</a:t>
            </a:r>
            <a:endParaRPr lang="zh-CN" altLang="en-US"/>
          </a:p>
          <a:p>
            <a:r>
              <a:rPr lang="zh-CN" altLang="en-US"/>
              <a:t>然后在命令行运行：</a:t>
            </a:r>
            <a:endParaRPr lang="zh-CN" altLang="en-US"/>
          </a:p>
          <a:p>
            <a:r>
              <a:rPr lang="en-US"/>
              <a:t>vtune -collect hpc-performance /path/to/main</a:t>
            </a:r>
            <a:endParaRPr lang="en-US"/>
          </a:p>
        </p:txBody>
      </p:sp>
      <p:pic>
        <p:nvPicPr>
          <p:cNvPr id="6" name="Content Placeholder 5"/>
          <p:cNvPicPr>
            <a:picLocks noChangeAspect="1"/>
          </p:cNvPicPr>
          <p:nvPr>
            <p:ph sz="half" idx="2"/>
          </p:nvPr>
        </p:nvPicPr>
        <p:blipFill>
          <a:blip r:embed="rId1"/>
          <a:stretch>
            <a:fillRect/>
          </a:stretch>
        </p:blipFill>
        <p:spPr>
          <a:xfrm>
            <a:off x="6233795" y="2119630"/>
            <a:ext cx="4676775" cy="3762375"/>
          </a:xfrm>
          <a:prstGeom prst="rect">
            <a:avLst/>
          </a:prstGeom>
        </p:spPr>
      </p:pic>
      <p:pic>
        <p:nvPicPr>
          <p:cNvPr id="8" name="Picture 7"/>
          <p:cNvPicPr>
            <a:picLocks noChangeAspect="1"/>
          </p:cNvPicPr>
          <p:nvPr/>
        </p:nvPicPr>
        <p:blipFill>
          <a:blip r:embed="rId2"/>
          <a:stretch>
            <a:fillRect/>
          </a:stretch>
        </p:blipFill>
        <p:spPr>
          <a:xfrm>
            <a:off x="3180080" y="6323965"/>
            <a:ext cx="5648325" cy="276225"/>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查看分析结果</a:t>
            </a:r>
            <a:endParaRPr lang="zh-CN" altLang="en-US"/>
          </a:p>
        </p:txBody>
      </p:sp>
      <p:sp>
        <p:nvSpPr>
          <p:cNvPr id="3" name="Content Placeholder 2"/>
          <p:cNvSpPr>
            <a:spLocks noGrp="1"/>
          </p:cNvSpPr>
          <p:nvPr>
            <p:ph sz="half" idx="1"/>
          </p:nvPr>
        </p:nvSpPr>
        <p:spPr/>
        <p:txBody>
          <a:bodyPr/>
          <a:p>
            <a:r>
              <a:rPr lang="en-US" altLang="zh-CN"/>
              <a:t>vtune </a:t>
            </a:r>
            <a:r>
              <a:rPr lang="zh-CN" altLang="en-US"/>
              <a:t>运行完毕之后会在当前目录下生成一个叫</a:t>
            </a:r>
            <a:r>
              <a:rPr lang="en-US" altLang="zh-CN"/>
              <a:t> r000hpc </a:t>
            </a:r>
            <a:r>
              <a:rPr lang="zh-CN" altLang="en-US"/>
              <a:t>的文件夹，用</a:t>
            </a:r>
            <a:r>
              <a:rPr lang="en-US" altLang="zh-CN"/>
              <a:t> vtune-gui </a:t>
            </a:r>
            <a:r>
              <a:rPr lang="zh-CN" altLang="en-US"/>
              <a:t>打开里面的</a:t>
            </a:r>
            <a:r>
              <a:rPr lang="en-US" altLang="zh-CN"/>
              <a:t> r000hpc.vtune </a:t>
            </a:r>
            <a:r>
              <a:rPr lang="zh-CN" altLang="en-US"/>
              <a:t>即可查看分析结果。</a:t>
            </a:r>
            <a:endParaRPr lang="zh-CN" altLang="en-US"/>
          </a:p>
          <a:p>
            <a:r>
              <a:rPr lang="zh-CN" altLang="en-US"/>
              <a:t>可以看到他提示</a:t>
            </a:r>
            <a:r>
              <a:rPr lang="en-US" altLang="zh-CN"/>
              <a:t> memory-bound </a:t>
            </a:r>
            <a:r>
              <a:rPr lang="zh-CN" altLang="en-US"/>
              <a:t>的比例达到了</a:t>
            </a:r>
            <a:r>
              <a:rPr lang="en-US" altLang="zh-CN"/>
              <a:t> 91.3%</a:t>
            </a:r>
            <a:r>
              <a:rPr lang="zh-CN" altLang="en-US"/>
              <a:t>，非常严重，所以用红色显示。</a:t>
            </a:r>
            <a:endParaRPr lang="zh-CN" altLang="en-US"/>
          </a:p>
        </p:txBody>
      </p:sp>
      <p:pic>
        <p:nvPicPr>
          <p:cNvPr id="6" name="Picture 5"/>
          <p:cNvPicPr>
            <a:picLocks noChangeAspect="1"/>
          </p:cNvPicPr>
          <p:nvPr/>
        </p:nvPicPr>
        <p:blipFill>
          <a:blip r:embed="rId1"/>
          <a:stretch>
            <a:fillRect/>
          </a:stretch>
        </p:blipFill>
        <p:spPr>
          <a:xfrm>
            <a:off x="1370330" y="5814060"/>
            <a:ext cx="9267825" cy="733425"/>
          </a:xfrm>
          <a:prstGeom prst="rect">
            <a:avLst/>
          </a:prstGeom>
        </p:spPr>
      </p:pic>
      <p:pic>
        <p:nvPicPr>
          <p:cNvPr id="7" name="Content Placeholder 6"/>
          <p:cNvPicPr>
            <a:picLocks noChangeAspect="1"/>
          </p:cNvPicPr>
          <p:nvPr>
            <p:ph sz="half" idx="2"/>
          </p:nvPr>
        </p:nvPicPr>
        <p:blipFill>
          <a:blip r:embed="rId2"/>
          <a:stretch>
            <a:fillRect/>
          </a:stretch>
        </p:blipFill>
        <p:spPr>
          <a:xfrm>
            <a:off x="5725160" y="258445"/>
            <a:ext cx="5877560" cy="517017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Title 5"/>
          <p:cNvSpPr>
            <a:spLocks noGrp="1"/>
          </p:cNvSpPr>
          <p:nvPr>
            <p:ph type="title"/>
          </p:nvPr>
        </p:nvSpPr>
        <p:spPr/>
        <p:txBody>
          <a:bodyPr/>
          <a:p>
            <a:r>
              <a:rPr lang="zh-CN" altLang="en-US">
                <a:sym typeface="+mn-ea"/>
              </a:rPr>
              <a:t>点开</a:t>
            </a:r>
            <a:r>
              <a:rPr lang="en-US" altLang="zh-CN">
                <a:sym typeface="+mn-ea"/>
              </a:rPr>
              <a:t> </a:t>
            </a:r>
            <a:r>
              <a:rPr lang="en-US">
                <a:sym typeface="+mn-ea"/>
              </a:rPr>
              <a:t>[Loop@0x1440 in BM_parallel_add._omp_fn.0] </a:t>
            </a:r>
            <a:r>
              <a:rPr lang="zh-CN" altLang="en-US">
                <a:sym typeface="+mn-ea"/>
              </a:rPr>
              <a:t>查看细节</a:t>
            </a:r>
            <a:endParaRPr lang="zh-CN" altLang="en-US">
              <a:sym typeface="+mn-ea"/>
            </a:endParaRPr>
          </a:p>
        </p:txBody>
      </p:sp>
      <p:pic>
        <p:nvPicPr>
          <p:cNvPr id="5" name="Content Placeholder 4"/>
          <p:cNvPicPr>
            <a:picLocks noChangeAspect="1"/>
          </p:cNvPicPr>
          <p:nvPr>
            <p:ph idx="1"/>
          </p:nvPr>
        </p:nvPicPr>
        <p:blipFill>
          <a:blip r:embed="rId1"/>
          <a:stretch>
            <a:fillRect/>
          </a:stretch>
        </p:blipFill>
        <p:spPr>
          <a:xfrm>
            <a:off x="2192020" y="1692910"/>
            <a:ext cx="7426960" cy="461772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t>点击右边的可展开栏目查看细节</a:t>
            </a:r>
            <a:endParaRPr lang="zh-CN" altLang="en-US"/>
          </a:p>
        </p:txBody>
      </p:sp>
      <p:pic>
        <p:nvPicPr>
          <p:cNvPr id="4" name="Content Placeholder 3"/>
          <p:cNvPicPr>
            <a:picLocks noChangeAspect="1"/>
          </p:cNvPicPr>
          <p:nvPr>
            <p:ph sz="half" idx="1"/>
          </p:nvPr>
        </p:nvPicPr>
        <p:blipFill>
          <a:blip r:embed="rId1"/>
          <a:stretch>
            <a:fillRect/>
          </a:stretch>
        </p:blipFill>
        <p:spPr>
          <a:xfrm>
            <a:off x="647700" y="2694940"/>
            <a:ext cx="5181600" cy="2611755"/>
          </a:xfrm>
          <a:prstGeom prst="rect">
            <a:avLst/>
          </a:prstGeom>
        </p:spPr>
      </p:pic>
      <p:pic>
        <p:nvPicPr>
          <p:cNvPr id="7" name="Content Placeholder 6"/>
          <p:cNvPicPr>
            <a:picLocks noChangeAspect="1"/>
          </p:cNvPicPr>
          <p:nvPr>
            <p:ph sz="half" idx="2"/>
          </p:nvPr>
        </p:nvPicPr>
        <p:blipFill>
          <a:blip r:embed="rId2"/>
          <a:stretch>
            <a:fillRect/>
          </a:stretch>
        </p:blipFill>
        <p:spPr>
          <a:xfrm>
            <a:off x="5981700" y="2173605"/>
            <a:ext cx="5181600" cy="365442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https://lwn.net/Articles/255364/</a:t>
            </a:r>
            <a:endParaRPr lang="en-US"/>
          </a:p>
        </p:txBody>
      </p:sp>
      <p:pic>
        <p:nvPicPr>
          <p:cNvPr id="4" name="Content Placeholder 3"/>
          <p:cNvPicPr>
            <a:picLocks noChangeAspect="1"/>
          </p:cNvPicPr>
          <p:nvPr>
            <p:ph idx="1"/>
          </p:nvPr>
        </p:nvPicPr>
        <p:blipFill>
          <a:blip r:embed="rId1"/>
          <a:stretch>
            <a:fillRect/>
          </a:stretch>
        </p:blipFill>
        <p:spPr>
          <a:xfrm>
            <a:off x="2475865" y="3010535"/>
            <a:ext cx="6858000" cy="1981200"/>
          </a:xfrm>
          <a:prstGeom prst="rect">
            <a:avLst/>
          </a:prstGeom>
        </p:spPr>
      </p:pic>
      <p:sp>
        <p:nvSpPr>
          <p:cNvPr id="5" name="Text Box 4"/>
          <p:cNvSpPr txBox="1"/>
          <p:nvPr/>
        </p:nvSpPr>
        <p:spPr>
          <a:xfrm>
            <a:off x="420370" y="1252220"/>
            <a:ext cx="11771630" cy="7847330"/>
          </a:xfrm>
          <a:prstGeom prst="rect">
            <a:avLst/>
          </a:prstGeom>
          <a:noFill/>
        </p:spPr>
        <p:txBody>
          <a:bodyPr wrap="square" rtlCol="0" anchor="t">
            <a:spAutoFit/>
          </a:bodyPr>
          <a:p>
            <a:endParaRPr lang="en-US"/>
          </a:p>
          <a:p>
            <a:r>
              <a:rPr lang="en-US"/>
              <a:t>The trigger for hardware prefetching is usually a sequence of two or more cache misses in a certain pattern. These cache misses can be to succeeding or preceding cache lines. In old implementations only cache misses to adjacent cache lines are recognized. With contemporary hardware, strides are recognized as well, meaning that skipping a fixed number of cache lines is recognized as a pattern and handled appropriately.</a:t>
            </a:r>
            <a:endParaRPr lang="en-US"/>
          </a:p>
          <a:p>
            <a:endParaRPr lang="en-US"/>
          </a:p>
          <a:p>
            <a:r>
              <a:rPr lang="en-US"/>
              <a:t>It would be bad for performance if every single cache miss triggered a hardware prefetch. Random memory accesses, for instance to global variables, are quite common and the resulting prefetches would mostly waste FSB bandwidth. This is why, to kickstart prefetching, at least two cache misses are needed. Processors today all expect there to be more than one stream of memory accesses. The processor tries to automatically assign each cache miss to such a stream and, if the threshold is reached, start hardware prefetching. CPUs today can keep track of eight to sixteen separate streams for the higher level caches.</a:t>
            </a:r>
            <a:endParaRPr lang="en-US"/>
          </a:p>
          <a:p>
            <a:endParaRPr lang="en-US"/>
          </a:p>
          <a:p>
            <a:r>
              <a:rPr lang="en-US"/>
              <a:t>The units responsible for the pattern recognition are associated with the respective cache. There can be a prefetch unit for the L1d and L1i caches. There is most probably a prefetch unit for the L2 cache and higher. The L2 and higher prefetch unit is shared with all the other cores and hyper-threads using the same cache. The number of eight to sixteen separate streams therefore is quickly reduced.</a:t>
            </a:r>
            <a:endParaRPr lang="en-US"/>
          </a:p>
          <a:p>
            <a:endParaRPr lang="en-US"/>
          </a:p>
          <a:p>
            <a:r>
              <a:rPr lang="en-US"/>
              <a:t>Prefetching has one big weakness: it cannot cross page boundaries. The reason should be obvious when one realizes that the CPUs support demand paging. If the prefetcher were allowed to cross page boundaries, the access might trigger an OS event to make the page available. This by itself can be bad, especially for performance. What is worse is that the prefetcher does not know about the semantics of the program or the OS itself. It might therefore prefetch pages which, in real life, never would be requested. That means the prefetcher would run past the end of the memory region the processor accessed in a recognizable pattern before. This is not only possible, it is very likely. If the processor, as a side effect of a prefetch, triggered a request for such a page the OS might even be completely thrown off its tracks if such a request could never otherwise happen.</a:t>
            </a:r>
            <a:endParaRPr lang="en-US"/>
          </a:p>
          <a:p>
            <a:endParaRPr lang="en-US"/>
          </a:p>
          <a:p>
            <a:endParaRPr 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Title 5"/>
          <p:cNvSpPr>
            <a:spLocks noGrp="1"/>
          </p:cNvSpPr>
          <p:nvPr>
            <p:ph type="title"/>
          </p:nvPr>
        </p:nvSpPr>
        <p:spPr/>
        <p:txBody>
          <a:bodyPr/>
          <a:p>
            <a:r>
              <a:rPr lang="zh-CN" altLang="en-US"/>
              <a:t>查看下方的时间轴</a:t>
            </a:r>
            <a:endParaRPr lang="zh-CN" altLang="en-US"/>
          </a:p>
        </p:txBody>
      </p:sp>
      <p:pic>
        <p:nvPicPr>
          <p:cNvPr id="5" name="Content Placeholder 4"/>
          <p:cNvPicPr>
            <a:picLocks noChangeAspect="1"/>
          </p:cNvPicPr>
          <p:nvPr>
            <p:ph idx="1"/>
          </p:nvPr>
        </p:nvPicPr>
        <p:blipFill>
          <a:blip r:embed="rId1"/>
          <a:stretch>
            <a:fillRect/>
          </a:stretch>
        </p:blipFill>
        <p:spPr>
          <a:xfrm>
            <a:off x="647700" y="2794635"/>
            <a:ext cx="10515600" cy="241300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t>第</a:t>
            </a:r>
            <a:r>
              <a:rPr lang="en-US" altLang="zh-CN"/>
              <a:t>2</a:t>
            </a:r>
            <a:r>
              <a:rPr lang="zh-CN" altLang="en-US"/>
              <a:t>章：缓存与局域性</a:t>
            </a:r>
            <a:endParaRPr lang="zh-CN" alt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t>针对不同数据量大小的带宽测试</a:t>
            </a:r>
            <a:endParaRPr lang="zh-CN" altLang="en-US"/>
          </a:p>
        </p:txBody>
      </p:sp>
      <p:sp>
        <p:nvSpPr>
          <p:cNvPr id="2" name="Content Placeholder 1"/>
          <p:cNvSpPr/>
          <p:nvPr>
            <p:ph sz="half" idx="1"/>
          </p:nvPr>
        </p:nvSpPr>
        <p:spPr/>
        <p:txBody>
          <a:bodyPr/>
          <a:p>
            <a:r>
              <a:rPr lang="zh-CN" altLang="en-US"/>
              <a:t>可见数据量较小时，实际带宽甚至超过了理论带宽极限</a:t>
            </a:r>
            <a:r>
              <a:rPr lang="en-US" altLang="zh-CN"/>
              <a:t> </a:t>
            </a:r>
            <a:r>
              <a:rPr lang="en-US" altLang="zh-CN">
                <a:sym typeface="+mn-ea"/>
              </a:rPr>
              <a:t>42672 MB/s</a:t>
            </a:r>
            <a:r>
              <a:rPr lang="zh-CN" altLang="en-US">
                <a:sym typeface="+mn-ea"/>
              </a:rPr>
              <a:t>！</a:t>
            </a:r>
            <a:endParaRPr lang="zh-CN" altLang="en-US">
              <a:sym typeface="+mn-ea"/>
            </a:endParaRPr>
          </a:p>
          <a:p>
            <a:r>
              <a:rPr lang="zh-CN" altLang="en-US">
                <a:sym typeface="+mn-ea"/>
              </a:rPr>
              <a:t>而数据量足够大时，</a:t>
            </a:r>
            <a:r>
              <a:rPr lang="en-US" altLang="zh-CN"/>
              <a:t> </a:t>
            </a:r>
            <a:r>
              <a:rPr lang="zh-CN" altLang="en-US"/>
              <a:t>才回落到正常的带宽。</a:t>
            </a:r>
            <a:endParaRPr lang="zh-CN" altLang="en-US"/>
          </a:p>
          <a:p>
            <a:r>
              <a:rPr lang="zh-CN" altLang="en-US"/>
              <a:t>这是为什么？</a:t>
            </a:r>
            <a:endParaRPr lang="zh-CN" altLang="en-US"/>
          </a:p>
        </p:txBody>
      </p:sp>
      <p:pic>
        <p:nvPicPr>
          <p:cNvPr id="7" name="Content Placeholder 6"/>
          <p:cNvPicPr>
            <a:picLocks noChangeAspect="1"/>
          </p:cNvPicPr>
          <p:nvPr>
            <p:ph sz="half" idx="2"/>
          </p:nvPr>
        </p:nvPicPr>
        <p:blipFill>
          <a:blip r:embed="rId1"/>
          <a:stretch>
            <a:fillRect/>
          </a:stretch>
        </p:blipFill>
        <p:spPr>
          <a:xfrm>
            <a:off x="5981700" y="1999615"/>
            <a:ext cx="5181600" cy="4003040"/>
          </a:xfrm>
          <a:prstGeom prst="rect">
            <a:avLst/>
          </a:prstGeom>
        </p:spPr>
      </p:pic>
      <p:pic>
        <p:nvPicPr>
          <p:cNvPr id="8" name="Picture 7"/>
          <p:cNvPicPr>
            <a:picLocks noChangeAspect="1"/>
          </p:cNvPicPr>
          <p:nvPr/>
        </p:nvPicPr>
        <p:blipFill>
          <a:blip r:embed="rId2"/>
          <a:stretch>
            <a:fillRect/>
          </a:stretch>
        </p:blipFill>
        <p:spPr>
          <a:xfrm>
            <a:off x="695960" y="4347210"/>
            <a:ext cx="4806315" cy="176149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zh-CN"/>
              <a:t>CPU</a:t>
            </a:r>
            <a:r>
              <a:rPr lang="zh-CN" altLang="en-US"/>
              <a:t>内部的高速缓存</a:t>
            </a:r>
            <a:endParaRPr lang="zh-CN" altLang="en-US"/>
          </a:p>
        </p:txBody>
      </p:sp>
      <p:sp>
        <p:nvSpPr>
          <p:cNvPr id="3" name="Content Placeholder 2"/>
          <p:cNvSpPr>
            <a:spLocks noGrp="1"/>
          </p:cNvSpPr>
          <p:nvPr>
            <p:ph sz="half" idx="1"/>
          </p:nvPr>
        </p:nvSpPr>
        <p:spPr>
          <a:xfrm>
            <a:off x="647700" y="1825625"/>
            <a:ext cx="5886450" cy="4351655"/>
          </a:xfrm>
        </p:spPr>
        <p:txBody>
          <a:bodyPr>
            <a:normAutofit lnSpcReduction="20000"/>
          </a:bodyPr>
          <a:p>
            <a:r>
              <a:rPr lang="zh-CN" altLang="en-US">
                <a:sym typeface="+mn-ea"/>
              </a:rPr>
              <a:t>原来</a:t>
            </a:r>
            <a:r>
              <a:rPr lang="en-US" altLang="zh-CN">
                <a:sym typeface="+mn-ea"/>
              </a:rPr>
              <a:t>CPU</a:t>
            </a:r>
            <a:r>
              <a:rPr lang="zh-CN" altLang="en-US">
                <a:sym typeface="+mn-ea"/>
              </a:rPr>
              <a:t>的厂商早就意识到了内存延迟高，读写效率低下的问题。因此他们在</a:t>
            </a:r>
            <a:r>
              <a:rPr lang="en-US" altLang="zh-CN">
                <a:sym typeface="+mn-ea"/>
              </a:rPr>
              <a:t>CPU</a:t>
            </a:r>
            <a:r>
              <a:rPr lang="zh-CN" altLang="en-US">
                <a:sym typeface="+mn-ea"/>
              </a:rPr>
              <a:t>内部引入了一片极小的</a:t>
            </a:r>
            <a:r>
              <a:rPr lang="zh-CN" altLang="en-US">
                <a:sym typeface="+mn-ea"/>
              </a:rPr>
              <a:t>存储器</a:t>
            </a:r>
            <a:r>
              <a:rPr lang="en-US" altLang="zh-CN">
                <a:sym typeface="+mn-ea"/>
              </a:rPr>
              <a:t>——</a:t>
            </a:r>
            <a:r>
              <a:rPr lang="zh-CN" altLang="en-US">
                <a:sym typeface="+mn-ea"/>
              </a:rPr>
              <a:t>虽然小，但是读写速度却特别快。这</a:t>
            </a:r>
            <a:r>
              <a:rPr lang="zh-CN" altLang="en-US">
                <a:sym typeface="+mn-ea"/>
              </a:rPr>
              <a:t>片</a:t>
            </a:r>
            <a:r>
              <a:rPr lang="zh-CN" altLang="en-US">
                <a:sym typeface="+mn-ea"/>
              </a:rPr>
              <a:t>小而快的存储器称为缓存（</a:t>
            </a:r>
            <a:r>
              <a:rPr lang="en-US" altLang="zh-CN">
                <a:sym typeface="+mn-ea"/>
              </a:rPr>
              <a:t>cache</a:t>
            </a:r>
            <a:r>
              <a:rPr lang="zh-CN" altLang="en-US">
                <a:sym typeface="+mn-ea"/>
              </a:rPr>
              <a:t>）。</a:t>
            </a:r>
            <a:endParaRPr lang="zh-CN" altLang="en-US"/>
          </a:p>
          <a:p>
            <a:r>
              <a:rPr lang="zh-CN" altLang="en-US">
                <a:sym typeface="+mn-ea"/>
              </a:rPr>
              <a:t>当</a:t>
            </a:r>
            <a:r>
              <a:rPr lang="en-US" altLang="zh-CN">
                <a:sym typeface="+mn-ea"/>
              </a:rPr>
              <a:t>CPU</a:t>
            </a:r>
            <a:r>
              <a:rPr lang="zh-CN" altLang="en-US">
                <a:sym typeface="+mn-ea"/>
              </a:rPr>
              <a:t>访问某个地址时，会先查找缓存中是否有对应的数据。如果没有，则从内存中读取，并存储到缓存中；如果有，则直接使用缓存中的数据。</a:t>
            </a:r>
            <a:endParaRPr lang="zh-CN" altLang="en-US"/>
          </a:p>
          <a:p>
            <a:r>
              <a:rPr lang="zh-CN" altLang="en-US">
                <a:sym typeface="+mn-ea"/>
              </a:rPr>
              <a:t>这样一来，访问的数据量比较小时，就可以自动预先加载到这个更高效的缓存里，然后再开始做运算，从而避免从外部内存读写的超高延迟。</a:t>
            </a:r>
            <a:endParaRPr lang="zh-CN" altLang="en-US"/>
          </a:p>
        </p:txBody>
      </p:sp>
      <p:pic>
        <p:nvPicPr>
          <p:cNvPr id="5" name="Content Placeholder 4"/>
          <p:cNvPicPr>
            <a:picLocks noChangeAspect="1"/>
          </p:cNvPicPr>
          <p:nvPr>
            <p:ph sz="half" idx="2"/>
          </p:nvPr>
        </p:nvPicPr>
        <p:blipFill>
          <a:blip r:embed="rId1"/>
          <a:stretch>
            <a:fillRect/>
          </a:stretch>
        </p:blipFill>
        <p:spPr>
          <a:xfrm>
            <a:off x="6748145" y="1825625"/>
            <a:ext cx="3647440" cy="4351655"/>
          </a:xfrm>
          <a:prstGeom prst="rect">
            <a:avLst/>
          </a:prstGeom>
        </p:spPr>
      </p:pic>
      <p:pic>
        <p:nvPicPr>
          <p:cNvPr id="6" name="Picture 5"/>
          <p:cNvPicPr>
            <a:picLocks noChangeAspect="1"/>
          </p:cNvPicPr>
          <p:nvPr/>
        </p:nvPicPr>
        <p:blipFill>
          <a:blip r:embed="rId2"/>
          <a:stretch>
            <a:fillRect/>
          </a:stretch>
        </p:blipFill>
        <p:spPr>
          <a:xfrm>
            <a:off x="6879590" y="172085"/>
            <a:ext cx="3244850" cy="1499235"/>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缓存的分级结构</a:t>
            </a:r>
            <a:endParaRPr lang="zh-CN" altLang="en-US"/>
          </a:p>
        </p:txBody>
      </p:sp>
      <p:pic>
        <p:nvPicPr>
          <p:cNvPr id="8" name="Content Placeholder 7"/>
          <p:cNvPicPr>
            <a:picLocks noChangeAspect="1"/>
          </p:cNvPicPr>
          <p:nvPr>
            <p:ph idx="1"/>
          </p:nvPr>
        </p:nvPicPr>
        <p:blipFill>
          <a:blip r:embed="rId1"/>
          <a:stretch>
            <a:fillRect/>
          </a:stretch>
        </p:blipFill>
        <p:spPr>
          <a:xfrm>
            <a:off x="1577340" y="1825625"/>
            <a:ext cx="8655050" cy="4351655"/>
          </a:xfrm>
          <a:prstGeom prst="rect">
            <a:avLst/>
          </a:prstGeom>
        </p:spPr>
      </p:pic>
      <p:pic>
        <p:nvPicPr>
          <p:cNvPr id="3" name="Picture 2"/>
          <p:cNvPicPr>
            <a:picLocks noChangeAspect="1"/>
          </p:cNvPicPr>
          <p:nvPr/>
        </p:nvPicPr>
        <p:blipFill>
          <a:blip r:embed="rId2"/>
          <a:stretch>
            <a:fillRect/>
          </a:stretch>
        </p:blipFill>
        <p:spPr>
          <a:xfrm>
            <a:off x="7601585" y="604520"/>
            <a:ext cx="3858260" cy="3375025"/>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查看高速缓存大小：</a:t>
            </a:r>
            <a:r>
              <a:rPr lang="en-US" altLang="zh-CN"/>
              <a:t>lscpu</a:t>
            </a:r>
            <a:endParaRPr lang="zh-CN" altLang="en-US"/>
          </a:p>
        </p:txBody>
      </p:sp>
      <p:sp>
        <p:nvSpPr>
          <p:cNvPr id="3" name="Content Placeholder 2"/>
          <p:cNvSpPr>
            <a:spLocks noGrp="1"/>
          </p:cNvSpPr>
          <p:nvPr>
            <p:ph sz="half" idx="1"/>
          </p:nvPr>
        </p:nvSpPr>
        <p:spPr>
          <a:xfrm>
            <a:off x="647700" y="1825625"/>
            <a:ext cx="6471920" cy="4351655"/>
          </a:xfrm>
        </p:spPr>
        <p:txBody>
          <a:bodyPr/>
          <a:p>
            <a:r>
              <a:rPr lang="zh-CN" altLang="en-US"/>
              <a:t>可以看到我们</a:t>
            </a:r>
            <a:r>
              <a:rPr lang="en-US" altLang="zh-CN"/>
              <a:t> x86 </a:t>
            </a:r>
            <a:r>
              <a:rPr lang="zh-CN" altLang="en-US"/>
              <a:t>电脑的缓存结构分为三级。</a:t>
            </a:r>
            <a:endParaRPr lang="zh-CN" altLang="en-US"/>
          </a:p>
          <a:p>
            <a:r>
              <a:rPr lang="zh-CN" altLang="en-US" b="1"/>
              <a:t>一级缓存</a:t>
            </a:r>
            <a:r>
              <a:rPr lang="zh-CN" altLang="en-US"/>
              <a:t>分为</a:t>
            </a:r>
            <a:r>
              <a:rPr lang="zh-CN" altLang="en-US" b="1"/>
              <a:t>数据缓存</a:t>
            </a:r>
            <a:r>
              <a:rPr lang="zh-CN" altLang="en-US"/>
              <a:t>和</a:t>
            </a:r>
            <a:r>
              <a:rPr lang="zh-CN" altLang="en-US" b="1"/>
              <a:t>指令缓存</a:t>
            </a:r>
            <a:r>
              <a:rPr lang="zh-CN" altLang="en-US"/>
              <a:t>，其中数据缓存有</a:t>
            </a:r>
            <a:r>
              <a:rPr lang="en-US" altLang="zh-CN"/>
              <a:t> 32 KB</a:t>
            </a:r>
            <a:r>
              <a:rPr lang="zh-CN" altLang="en-US"/>
              <a:t>，</a:t>
            </a:r>
            <a:r>
              <a:rPr lang="en-US" altLang="zh-CN"/>
              <a:t>6 </a:t>
            </a:r>
            <a:r>
              <a:rPr lang="zh-CN" altLang="en-US"/>
              <a:t>个物理核心</a:t>
            </a:r>
            <a:r>
              <a:rPr lang="zh-CN" altLang="en-US">
                <a:sym typeface="+mn-ea"/>
              </a:rPr>
              <a:t>每个都</a:t>
            </a:r>
            <a:r>
              <a:rPr lang="zh-CN" altLang="en-US"/>
              <a:t>有一个，总共</a:t>
            </a:r>
            <a:r>
              <a:rPr lang="en-US" altLang="zh-CN">
                <a:sym typeface="+mn-ea"/>
              </a:rPr>
              <a:t> 192 KB</a:t>
            </a:r>
            <a:r>
              <a:rPr lang="zh-CN" altLang="en-US"/>
              <a:t>。指令缓存的大小刚好和数据缓存一样也是</a:t>
            </a:r>
            <a:r>
              <a:rPr lang="en-US" altLang="zh-CN"/>
              <a:t> 192 KB</a:t>
            </a:r>
            <a:r>
              <a:rPr lang="zh-CN" altLang="en-US"/>
              <a:t>。</a:t>
            </a:r>
            <a:endParaRPr lang="zh-CN" altLang="en-US"/>
          </a:p>
          <a:p>
            <a:r>
              <a:rPr lang="zh-CN" altLang="en-US" b="1">
                <a:sym typeface="+mn-ea"/>
              </a:rPr>
              <a:t>二级缓存</a:t>
            </a:r>
            <a:r>
              <a:rPr lang="zh-CN" altLang="en-US">
                <a:sym typeface="+mn-ea"/>
              </a:rPr>
              <a:t>有</a:t>
            </a:r>
            <a:r>
              <a:rPr lang="en-US" altLang="zh-CN">
                <a:sym typeface="+mn-ea"/>
              </a:rPr>
              <a:t> 256 KB</a:t>
            </a:r>
            <a:r>
              <a:rPr lang="zh-CN" altLang="en-US">
                <a:sym typeface="+mn-ea"/>
              </a:rPr>
              <a:t>，</a:t>
            </a:r>
            <a:r>
              <a:rPr lang="en-US" altLang="zh-CN">
                <a:sym typeface="+mn-ea"/>
              </a:rPr>
              <a:t>6 </a:t>
            </a:r>
            <a:r>
              <a:rPr lang="zh-CN" altLang="en-US">
                <a:sym typeface="+mn-ea"/>
              </a:rPr>
              <a:t>个物理核心</a:t>
            </a:r>
            <a:r>
              <a:rPr lang="zh-CN" altLang="en-US">
                <a:sym typeface="+mn-ea"/>
              </a:rPr>
              <a:t>每个都</a:t>
            </a:r>
            <a:r>
              <a:rPr lang="zh-CN" altLang="en-US">
                <a:sym typeface="+mn-ea"/>
              </a:rPr>
              <a:t>有一个，总共</a:t>
            </a:r>
            <a:r>
              <a:rPr lang="en-US" altLang="zh-CN">
                <a:sym typeface="+mn-ea"/>
              </a:rPr>
              <a:t> 1.5 MB</a:t>
            </a:r>
            <a:r>
              <a:rPr lang="zh-CN" altLang="en-US">
                <a:sym typeface="+mn-ea"/>
              </a:rPr>
              <a:t>。</a:t>
            </a:r>
            <a:endParaRPr lang="zh-CN" altLang="en-US">
              <a:sym typeface="+mn-ea"/>
            </a:endParaRPr>
          </a:p>
          <a:p>
            <a:r>
              <a:rPr lang="zh-CN" altLang="en-US" b="1"/>
              <a:t>三级缓存</a:t>
            </a:r>
            <a:r>
              <a:rPr lang="zh-CN" altLang="en-US"/>
              <a:t>由</a:t>
            </a:r>
            <a:r>
              <a:rPr lang="zh-CN" altLang="en-US" u="sng"/>
              <a:t>各个物理核心共享</a:t>
            </a:r>
            <a:r>
              <a:rPr lang="zh-CN" altLang="en-US"/>
              <a:t>，总共</a:t>
            </a:r>
            <a:r>
              <a:rPr lang="en-US" altLang="zh-CN"/>
              <a:t> 12 MB</a:t>
            </a:r>
            <a:r>
              <a:rPr lang="zh-CN" altLang="en-US"/>
              <a:t>。</a:t>
            </a:r>
            <a:endParaRPr lang="zh-CN" altLang="en-US"/>
          </a:p>
        </p:txBody>
      </p:sp>
      <p:pic>
        <p:nvPicPr>
          <p:cNvPr id="7" name="Content Placeholder 6"/>
          <p:cNvPicPr>
            <a:picLocks noChangeAspect="1"/>
          </p:cNvPicPr>
          <p:nvPr>
            <p:ph sz="half" idx="2"/>
          </p:nvPr>
        </p:nvPicPr>
        <p:blipFill>
          <a:blip r:embed="rId1"/>
          <a:stretch>
            <a:fillRect/>
          </a:stretch>
        </p:blipFill>
        <p:spPr>
          <a:xfrm>
            <a:off x="7541895" y="-17145"/>
            <a:ext cx="4650105" cy="6875145"/>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通过图形界面查看拓扑结构：</a:t>
            </a:r>
            <a:r>
              <a:rPr lang="en-US" altLang="zh-CN"/>
              <a:t>lstopo</a:t>
            </a:r>
            <a:endParaRPr lang="zh-CN" altLang="en-US"/>
          </a:p>
        </p:txBody>
      </p:sp>
      <p:pic>
        <p:nvPicPr>
          <p:cNvPr id="5" name="Content Placeholder 4"/>
          <p:cNvPicPr>
            <a:picLocks noChangeAspect="1"/>
          </p:cNvPicPr>
          <p:nvPr>
            <p:ph sz="half" idx="2"/>
          </p:nvPr>
        </p:nvPicPr>
        <p:blipFill>
          <a:blip r:embed="rId1"/>
          <a:stretch>
            <a:fillRect/>
          </a:stretch>
        </p:blipFill>
        <p:spPr>
          <a:xfrm>
            <a:off x="6343015" y="2134235"/>
            <a:ext cx="4457700" cy="3733800"/>
          </a:xfrm>
          <a:prstGeom prst="rect">
            <a:avLst/>
          </a:prstGeom>
        </p:spPr>
      </p:pic>
      <p:pic>
        <p:nvPicPr>
          <p:cNvPr id="4" name="Content Placeholder 3"/>
          <p:cNvPicPr>
            <a:picLocks noChangeAspect="1"/>
          </p:cNvPicPr>
          <p:nvPr>
            <p:ph sz="half" idx="1"/>
          </p:nvPr>
        </p:nvPicPr>
        <p:blipFill>
          <a:blip r:embed="rId2"/>
          <a:stretch>
            <a:fillRect/>
          </a:stretch>
        </p:blipFill>
        <p:spPr>
          <a:xfrm>
            <a:off x="706755" y="1825625"/>
            <a:ext cx="5062855" cy="4351655"/>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根据我们缓存的大小分析刚刚的图表</a:t>
            </a:r>
            <a:endParaRPr lang="zh-CN" altLang="en-US"/>
          </a:p>
        </p:txBody>
      </p:sp>
      <p:sp>
        <p:nvSpPr>
          <p:cNvPr id="3" name="Content Placeholder 2"/>
          <p:cNvSpPr>
            <a:spLocks noGrp="1"/>
          </p:cNvSpPr>
          <p:nvPr>
            <p:ph sz="half" idx="1"/>
          </p:nvPr>
        </p:nvSpPr>
        <p:spPr/>
        <p:txBody>
          <a:bodyPr>
            <a:normAutofit lnSpcReduction="10000"/>
          </a:bodyPr>
          <a:p>
            <a:r>
              <a:rPr lang="zh-CN" altLang="en-US"/>
              <a:t>也可以看到刚刚两个出现转折的点，也是在二级缓存和三级缓存的大小附近。</a:t>
            </a:r>
            <a:endParaRPr lang="zh-CN" altLang="en-US"/>
          </a:p>
          <a:p>
            <a:r>
              <a:rPr lang="zh-CN" altLang="en-US"/>
              <a:t>因此，数据小到装的进二级缓存，则最大带宽就取决于二级缓存的带宽。稍微大一点则只能装到三级缓存，就取决于三级缓存的带宽。三级缓存也装不下，那就取决于主内存的带宽了。</a:t>
            </a:r>
            <a:endParaRPr lang="zh-CN" altLang="en-US"/>
          </a:p>
          <a:p>
            <a:r>
              <a:rPr lang="zh-CN" altLang="en-US"/>
              <a:t>结论：要避免</a:t>
            </a:r>
            <a:r>
              <a:rPr lang="en-US" altLang="zh-CN"/>
              <a:t>mem-bound</a:t>
            </a:r>
            <a:r>
              <a:rPr lang="zh-CN" altLang="en-US"/>
              <a:t>，数据量尽量足够小，如果能装的进缓存就高效了。</a:t>
            </a:r>
            <a:endParaRPr lang="zh-CN" altLang="en-US"/>
          </a:p>
        </p:txBody>
      </p:sp>
      <p:pic>
        <p:nvPicPr>
          <p:cNvPr id="7" name="Content Placeholder 6"/>
          <p:cNvPicPr>
            <a:picLocks noChangeAspect="1"/>
          </p:cNvPicPr>
          <p:nvPr>
            <p:ph sz="half" idx="2"/>
          </p:nvPr>
        </p:nvPicPr>
        <p:blipFill>
          <a:blip r:embed="rId1"/>
          <a:stretch>
            <a:fillRect/>
          </a:stretch>
        </p:blipFill>
        <p:spPr>
          <a:xfrm>
            <a:off x="5981700" y="1999615"/>
            <a:ext cx="5181600" cy="4003040"/>
          </a:xfrm>
          <a:prstGeom prst="rect">
            <a:avLst/>
          </a:prstGeom>
        </p:spPr>
      </p:pic>
      <p:cxnSp>
        <p:nvCxnSpPr>
          <p:cNvPr id="5" name="Straight Connector 4"/>
          <p:cNvCxnSpPr/>
          <p:nvPr/>
        </p:nvCxnSpPr>
        <p:spPr>
          <a:xfrm>
            <a:off x="9227820" y="4807585"/>
            <a:ext cx="0" cy="895985"/>
          </a:xfrm>
          <a:prstGeom prst="line">
            <a:avLst/>
          </a:prstGeom>
          <a:ln w="28575" cmpd="sng">
            <a:solidFill>
              <a:srgbClr val="CC0000"/>
            </a:solidFill>
            <a:prstDash val="solid"/>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7760970" y="3862070"/>
            <a:ext cx="0" cy="1841500"/>
          </a:xfrm>
          <a:prstGeom prst="line">
            <a:avLst/>
          </a:prstGeom>
          <a:ln w="28575" cmpd="sng">
            <a:solidFill>
              <a:srgbClr val="CC0000"/>
            </a:solidFill>
            <a:prstDash val="solid"/>
          </a:ln>
        </p:spPr>
        <p:style>
          <a:lnRef idx="1">
            <a:schemeClr val="accent1"/>
          </a:lnRef>
          <a:fillRef idx="0">
            <a:schemeClr val="accent1"/>
          </a:fillRef>
          <a:effectRef idx="0">
            <a:schemeClr val="accent1"/>
          </a:effectRef>
          <a:fontRef idx="minor">
            <a:schemeClr val="tx1"/>
          </a:fontRef>
        </p:style>
      </p:cxnSp>
      <p:sp>
        <p:nvSpPr>
          <p:cNvPr id="9" name="Text Box 8"/>
          <p:cNvSpPr txBox="1"/>
          <p:nvPr/>
        </p:nvSpPr>
        <p:spPr>
          <a:xfrm>
            <a:off x="7513320" y="3493770"/>
            <a:ext cx="1615440" cy="368300"/>
          </a:xfrm>
          <a:prstGeom prst="rect">
            <a:avLst/>
          </a:prstGeom>
          <a:noFill/>
        </p:spPr>
        <p:txBody>
          <a:bodyPr wrap="square" rtlCol="0">
            <a:spAutoFit/>
          </a:bodyPr>
          <a:p>
            <a:r>
              <a:rPr lang="en-US"/>
              <a:t>L2: 256 KB</a:t>
            </a:r>
            <a:endParaRPr lang="en-US"/>
          </a:p>
        </p:txBody>
      </p:sp>
      <p:sp>
        <p:nvSpPr>
          <p:cNvPr id="10" name="Text Box 9"/>
          <p:cNvSpPr txBox="1"/>
          <p:nvPr/>
        </p:nvSpPr>
        <p:spPr>
          <a:xfrm>
            <a:off x="9030335" y="4439285"/>
            <a:ext cx="1615440" cy="368300"/>
          </a:xfrm>
          <a:prstGeom prst="rect">
            <a:avLst/>
          </a:prstGeom>
          <a:noFill/>
        </p:spPr>
        <p:txBody>
          <a:bodyPr wrap="square" rtlCol="0">
            <a:spAutoFit/>
          </a:bodyPr>
          <a:p>
            <a:r>
              <a:rPr lang="en-US"/>
              <a:t>L3: 12 MB</a:t>
            </a:r>
            <a:endParaRPr 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缓存的工作机制：读</a:t>
            </a:r>
            <a:endParaRPr lang="zh-CN" altLang="en-US"/>
          </a:p>
        </p:txBody>
      </p:sp>
      <p:sp>
        <p:nvSpPr>
          <p:cNvPr id="3" name="Content Placeholder 2"/>
          <p:cNvSpPr>
            <a:spLocks noGrp="1"/>
          </p:cNvSpPr>
          <p:nvPr>
            <p:ph sz="half" idx="1"/>
          </p:nvPr>
        </p:nvSpPr>
        <p:spPr>
          <a:xfrm>
            <a:off x="647700" y="1825625"/>
            <a:ext cx="4059555" cy="4351655"/>
          </a:xfrm>
        </p:spPr>
        <p:txBody>
          <a:bodyPr/>
          <a:p>
            <a:r>
              <a:rPr lang="zh-CN" altLang="en-US"/>
              <a:t>缓存中存储的数据结构：</a:t>
            </a:r>
            <a:endParaRPr lang="zh-CN" altLang="en-US"/>
          </a:p>
          <a:p>
            <a:r>
              <a:rPr lang="en-US" altLang="zh-CN"/>
              <a:t>struct CacheEntry {</a:t>
            </a:r>
            <a:endParaRPr lang="en-US" altLang="zh-CN"/>
          </a:p>
          <a:p>
            <a:r>
              <a:rPr lang="en-US" altLang="zh-CN"/>
              <a:t>   bool valid;</a:t>
            </a:r>
            <a:endParaRPr lang="en-US" altLang="zh-CN"/>
          </a:p>
          <a:p>
            <a:r>
              <a:rPr lang="en-US" altLang="zh-CN"/>
              <a:t>   uint64_t address;</a:t>
            </a:r>
            <a:endParaRPr lang="en-US" altLang="zh-CN"/>
          </a:p>
          <a:p>
            <a:r>
              <a:rPr lang="en-US" altLang="zh-CN"/>
              <a:t>   char data[64];</a:t>
            </a:r>
            <a:endParaRPr lang="en-US" altLang="zh-CN"/>
          </a:p>
          <a:p>
            <a:r>
              <a:rPr lang="en-US" altLang="zh-CN"/>
              <a:t>};</a:t>
            </a:r>
            <a:endParaRPr lang="en-US" altLang="zh-CN"/>
          </a:p>
          <a:p>
            <a:r>
              <a:rPr lang="en-US" altLang="zh-CN"/>
              <a:t>CacheEntry cache[512];</a:t>
            </a:r>
            <a:endParaRPr lang="en-US" altLang="zh-CN"/>
          </a:p>
        </p:txBody>
      </p:sp>
      <p:sp>
        <p:nvSpPr>
          <p:cNvPr id="4" name="Content Placeholder 3"/>
          <p:cNvSpPr>
            <a:spLocks noGrp="1"/>
          </p:cNvSpPr>
          <p:nvPr>
            <p:ph sz="half" idx="2"/>
          </p:nvPr>
        </p:nvSpPr>
        <p:spPr>
          <a:xfrm>
            <a:off x="4756150" y="1437640"/>
            <a:ext cx="6407150" cy="4739640"/>
          </a:xfrm>
        </p:spPr>
        <p:txBody>
          <a:bodyPr>
            <a:normAutofit lnSpcReduction="20000"/>
          </a:bodyPr>
          <a:p>
            <a:r>
              <a:rPr lang="zh-CN" altLang="en-US"/>
              <a:t>当</a:t>
            </a:r>
            <a:r>
              <a:rPr lang="en-US" altLang="zh-CN"/>
              <a:t>CPU</a:t>
            </a:r>
            <a:r>
              <a:rPr lang="zh-CN" altLang="en-US"/>
              <a:t>读取一个地址时：</a:t>
            </a:r>
            <a:endParaRPr lang="zh-CN" altLang="en-US"/>
          </a:p>
          <a:p>
            <a:r>
              <a:rPr lang="zh-CN" altLang="en-US"/>
              <a:t>缓存会查找和该地址匹配的条目。如果找到，则给</a:t>
            </a:r>
            <a:r>
              <a:rPr lang="en-US" altLang="zh-CN"/>
              <a:t>CPU</a:t>
            </a:r>
            <a:r>
              <a:rPr lang="zh-CN" altLang="en-US"/>
              <a:t>返回缓存中的数据。如果找不到，则向主内存发送请求，等读取到该地址的数据，就创建一个新条目。</a:t>
            </a:r>
            <a:endParaRPr lang="zh-CN" altLang="en-US"/>
          </a:p>
          <a:p>
            <a:r>
              <a:rPr lang="zh-CN" altLang="en-US"/>
              <a:t>在</a:t>
            </a:r>
            <a:r>
              <a:rPr lang="en-US" altLang="zh-CN"/>
              <a:t> x86 </a:t>
            </a:r>
            <a:r>
              <a:rPr lang="zh-CN" altLang="en-US"/>
              <a:t>架构中每个条目的存储</a:t>
            </a:r>
            <a:r>
              <a:rPr lang="en-US" altLang="zh-CN"/>
              <a:t> 64 </a:t>
            </a:r>
            <a:r>
              <a:rPr lang="zh-CN" altLang="en-US"/>
              <a:t>字节的数据，这个条目又称之为缓存行（</a:t>
            </a:r>
            <a:r>
              <a:rPr lang="en-US" altLang="zh-CN"/>
              <a:t>cacheline</a:t>
            </a:r>
            <a:r>
              <a:rPr lang="zh-CN" altLang="en-US"/>
              <a:t>）。</a:t>
            </a:r>
            <a:endParaRPr lang="zh-CN" altLang="en-US"/>
          </a:p>
          <a:p>
            <a:r>
              <a:rPr lang="zh-CN" altLang="en-US"/>
              <a:t>当访问</a:t>
            </a:r>
            <a:r>
              <a:rPr lang="en-US" altLang="zh-CN"/>
              <a:t> 0x0048~0x0050 </a:t>
            </a:r>
            <a:r>
              <a:rPr lang="zh-CN" altLang="en-US"/>
              <a:t>这</a:t>
            </a:r>
            <a:r>
              <a:rPr lang="en-US" altLang="zh-CN"/>
              <a:t> 4 </a:t>
            </a:r>
            <a:r>
              <a:rPr lang="zh-CN" altLang="en-US"/>
              <a:t>个字节时，实际会导致</a:t>
            </a:r>
            <a:r>
              <a:rPr lang="en-US" altLang="zh-CN"/>
              <a:t> 0x0040~0x0080 </a:t>
            </a:r>
            <a:r>
              <a:rPr lang="zh-CN" altLang="en-US"/>
              <a:t>的</a:t>
            </a:r>
            <a:r>
              <a:rPr lang="en-US" altLang="zh-CN"/>
              <a:t> 64 </a:t>
            </a:r>
            <a:r>
              <a:rPr lang="zh-CN" altLang="en-US"/>
              <a:t>字节数据整个被读取到缓存中。</a:t>
            </a:r>
            <a:endParaRPr lang="zh-CN" altLang="en-US"/>
          </a:p>
          <a:p>
            <a:r>
              <a:rPr lang="zh-CN" altLang="en-US"/>
              <a:t>这就是为什么我们喜欢把数据结构的起始地址和大小对齐到</a:t>
            </a:r>
            <a:r>
              <a:rPr lang="en-US" altLang="zh-CN"/>
              <a:t> 64 </a:t>
            </a:r>
            <a:r>
              <a:rPr lang="zh-CN" altLang="en-US"/>
              <a:t>字节，为的是不要浪费缓存行的存储空间。</a:t>
            </a:r>
            <a:endParaRPr lang="zh-CN" alt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缓存的工作机制：写</a:t>
            </a:r>
            <a:endParaRPr lang="zh-CN" altLang="en-US"/>
          </a:p>
        </p:txBody>
      </p:sp>
      <p:sp>
        <p:nvSpPr>
          <p:cNvPr id="3" name="Content Placeholder 2"/>
          <p:cNvSpPr>
            <a:spLocks noGrp="1"/>
          </p:cNvSpPr>
          <p:nvPr>
            <p:ph sz="half" idx="1"/>
          </p:nvPr>
        </p:nvSpPr>
        <p:spPr>
          <a:xfrm>
            <a:off x="647700" y="1825625"/>
            <a:ext cx="4059555" cy="4351655"/>
          </a:xfrm>
        </p:spPr>
        <p:txBody>
          <a:bodyPr/>
          <a:p>
            <a:r>
              <a:rPr lang="zh-CN" altLang="en-US"/>
              <a:t>缓存中存储的数据结构：</a:t>
            </a:r>
            <a:endParaRPr lang="zh-CN" altLang="en-US"/>
          </a:p>
          <a:p>
            <a:r>
              <a:rPr lang="en-US" altLang="zh-CN"/>
              <a:t>struct CacheEntry {</a:t>
            </a:r>
            <a:endParaRPr lang="en-US" altLang="zh-CN"/>
          </a:p>
          <a:p>
            <a:r>
              <a:rPr lang="en-US" altLang="zh-CN"/>
              <a:t>   bool valid, dirty;</a:t>
            </a:r>
            <a:endParaRPr lang="en-US" altLang="zh-CN"/>
          </a:p>
          <a:p>
            <a:r>
              <a:rPr lang="en-US" altLang="zh-CN"/>
              <a:t>   uint64_t address;</a:t>
            </a:r>
            <a:endParaRPr lang="en-US" altLang="zh-CN"/>
          </a:p>
          <a:p>
            <a:r>
              <a:rPr lang="en-US" altLang="zh-CN"/>
              <a:t>   char data[64];</a:t>
            </a:r>
            <a:endParaRPr lang="en-US" altLang="zh-CN"/>
          </a:p>
          <a:p>
            <a:r>
              <a:rPr lang="en-US" altLang="zh-CN"/>
              <a:t>};</a:t>
            </a:r>
            <a:endParaRPr lang="en-US" altLang="zh-CN"/>
          </a:p>
          <a:p>
            <a:r>
              <a:rPr lang="en-US" altLang="zh-CN"/>
              <a:t>CacheEntry cache[512];</a:t>
            </a:r>
            <a:endParaRPr lang="en-US" altLang="zh-CN"/>
          </a:p>
        </p:txBody>
      </p:sp>
      <p:sp>
        <p:nvSpPr>
          <p:cNvPr id="4" name="Content Placeholder 3"/>
          <p:cNvSpPr>
            <a:spLocks noGrp="1"/>
          </p:cNvSpPr>
          <p:nvPr>
            <p:ph sz="half" idx="2"/>
          </p:nvPr>
        </p:nvSpPr>
        <p:spPr>
          <a:xfrm>
            <a:off x="4756150" y="1437640"/>
            <a:ext cx="6407150" cy="4739640"/>
          </a:xfrm>
        </p:spPr>
        <p:txBody>
          <a:bodyPr>
            <a:normAutofit lnSpcReduction="20000"/>
          </a:bodyPr>
          <a:p>
            <a:r>
              <a:rPr lang="zh-CN" altLang="en-US"/>
              <a:t>当</a:t>
            </a:r>
            <a:r>
              <a:rPr lang="en-US" altLang="zh-CN"/>
              <a:t>CPU</a:t>
            </a:r>
            <a:r>
              <a:rPr lang="zh-CN" altLang="en-US"/>
              <a:t>写入</a:t>
            </a:r>
            <a:r>
              <a:rPr lang="zh-CN" altLang="en-US"/>
              <a:t>一个地址时：</a:t>
            </a:r>
            <a:endParaRPr lang="zh-CN" altLang="en-US"/>
          </a:p>
          <a:p>
            <a:r>
              <a:rPr lang="zh-CN" altLang="en-US"/>
              <a:t>缓存会查找和该地址匹配的条目。如果找到，则</a:t>
            </a:r>
            <a:r>
              <a:rPr lang="zh-CN"/>
              <a:t>修改</a:t>
            </a:r>
            <a:r>
              <a:rPr lang="zh-CN" altLang="en-US"/>
              <a:t>缓存中该地址的数据。如果找不到，则创建一个新条目来存储</a:t>
            </a:r>
            <a:r>
              <a:rPr lang="en-US" altLang="zh-CN"/>
              <a:t>CPU</a:t>
            </a:r>
            <a:r>
              <a:rPr lang="zh-CN" altLang="en-US"/>
              <a:t>写的数据，并标记为脏（</a:t>
            </a:r>
            <a:r>
              <a:rPr lang="en-US" altLang="zh-CN"/>
              <a:t>dirty</a:t>
            </a:r>
            <a:r>
              <a:rPr lang="zh-CN" altLang="en-US"/>
              <a:t>）。</a:t>
            </a:r>
            <a:endParaRPr lang="zh-CN" altLang="en-US"/>
          </a:p>
          <a:p>
            <a:r>
              <a:rPr lang="zh-CN" altLang="en-US"/>
              <a:t>当读和写创建的新条目过多，缓存快要塞不下时，他会把最不常用的那个条目移除，这个现象称为失效（</a:t>
            </a:r>
            <a:r>
              <a:rPr lang="en-US" altLang="zh-CN"/>
              <a:t>invalid</a:t>
            </a:r>
            <a:r>
              <a:rPr lang="zh-CN" altLang="en-US"/>
              <a:t>）。如果那个条目是被标记为脏的，则说明是当时打算写入的数据，那就需要向主内存发送写入请求，等他写入成功，才能安全移除这个条目。</a:t>
            </a:r>
            <a:endParaRPr lang="zh-CN" altLang="en-US"/>
          </a:p>
          <a:p>
            <a:r>
              <a:rPr lang="zh-CN" altLang="en-US"/>
              <a:t>如有多级缓存，则一级缓存失效后会丢给二级缓存。</a:t>
            </a:r>
            <a:endParaRPr lang="zh-CN" alt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https://link.springer.com/chapter/10.1007%2F978-1-4842-4398-5_16</a:t>
            </a:r>
            <a:endParaRPr lang="en-US"/>
          </a:p>
        </p:txBody>
      </p:sp>
      <p:pic>
        <p:nvPicPr>
          <p:cNvPr id="17" name="Content Placeholder 16"/>
          <p:cNvPicPr>
            <a:picLocks noChangeAspect="1"/>
          </p:cNvPicPr>
          <p:nvPr>
            <p:ph idx="1"/>
          </p:nvPr>
        </p:nvPicPr>
        <p:blipFill>
          <a:blip r:embed="rId1"/>
          <a:stretch>
            <a:fillRect/>
          </a:stretch>
        </p:blipFill>
        <p:spPr>
          <a:xfrm>
            <a:off x="2994660" y="1825625"/>
            <a:ext cx="5821045" cy="4351655"/>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t>第</a:t>
            </a:r>
            <a:r>
              <a:rPr lang="en-US" altLang="zh-CN"/>
              <a:t>4</a:t>
            </a:r>
            <a:r>
              <a:rPr lang="zh-CN" altLang="en-US"/>
              <a:t>章：循环合并法</a:t>
            </a:r>
            <a:endParaRPr lang="zh-CN" altLang="en-U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用好高速缓存</a:t>
            </a:r>
            <a:endParaRPr lang="zh-CN" altLang="en-US"/>
          </a:p>
        </p:txBody>
      </p:sp>
      <p:sp>
        <p:nvSpPr>
          <p:cNvPr id="3" name="Content Placeholder 2"/>
          <p:cNvSpPr>
            <a:spLocks noGrp="1"/>
          </p:cNvSpPr>
          <p:nvPr>
            <p:ph sz="half" idx="1"/>
          </p:nvPr>
        </p:nvSpPr>
        <p:spPr/>
        <p:txBody>
          <a:bodyPr/>
          <a:p>
            <a:r>
              <a:rPr lang="zh-CN" altLang="en-US"/>
              <a:t>那看来高速缓存只对数据量不大的任务有帮助，如果我的任务无论如何就是要处理那么大的数据，可能就不得不被主内存的带宽限制了对吧？</a:t>
            </a:r>
            <a:endParaRPr lang="zh-CN" altLang="en-US"/>
          </a:p>
          <a:p>
            <a:r>
              <a:rPr lang="zh-CN" altLang="en-US"/>
              <a:t>大可不必，你还有很多可以做的！</a:t>
            </a:r>
            <a:endParaRPr lang="zh-CN" altLang="en-US"/>
          </a:p>
        </p:txBody>
      </p:sp>
      <p:pic>
        <p:nvPicPr>
          <p:cNvPr id="7" name="Content Placeholder 4"/>
          <p:cNvPicPr>
            <a:picLocks noChangeAspect="1"/>
          </p:cNvPicPr>
          <p:nvPr>
            <p:ph sz="half" idx="2"/>
          </p:nvPr>
        </p:nvPicPr>
        <p:blipFill>
          <a:blip r:embed="rId1"/>
          <a:stretch>
            <a:fillRect/>
          </a:stretch>
        </p:blipFill>
        <p:spPr>
          <a:xfrm>
            <a:off x="6651625" y="1825625"/>
            <a:ext cx="3840480" cy="4351655"/>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sym typeface="+mn-ea"/>
              </a:rPr>
              <a:t>分离的两个循环体</a:t>
            </a:r>
            <a:endParaRPr lang="zh-CN" altLang="en-US"/>
          </a:p>
        </p:txBody>
      </p:sp>
      <p:sp>
        <p:nvSpPr>
          <p:cNvPr id="7" name="Content Placeholder 6"/>
          <p:cNvSpPr/>
          <p:nvPr>
            <p:ph sz="half" idx="1"/>
          </p:nvPr>
        </p:nvSpPr>
        <p:spPr>
          <a:xfrm>
            <a:off x="647700" y="1825625"/>
            <a:ext cx="6662420" cy="4351655"/>
          </a:xfrm>
        </p:spPr>
        <p:txBody>
          <a:bodyPr/>
          <a:p>
            <a:r>
              <a:rPr lang="zh-CN" altLang="en-US"/>
              <a:t>原始的代码第一个循环体执行</a:t>
            </a:r>
            <a:r>
              <a:rPr lang="en-US" altLang="zh-CN"/>
              <a:t> a[i] = a[i] * 2</a:t>
            </a:r>
            <a:r>
              <a:rPr lang="zh-CN" altLang="en-US"/>
              <a:t>，等乘法全部结束了以后，再来一个循环体执行</a:t>
            </a:r>
            <a:r>
              <a:rPr lang="en-US" altLang="zh-CN"/>
              <a:t> a[i] = a[i] + 1</a:t>
            </a:r>
            <a:r>
              <a:rPr lang="zh-CN" altLang="en-US"/>
              <a:t>。</a:t>
            </a:r>
            <a:endParaRPr lang="zh-CN" altLang="en-US"/>
          </a:p>
          <a:p>
            <a:r>
              <a:rPr lang="zh-CN" altLang="en-US"/>
              <a:t>因为第一遍循环过了</a:t>
            </a:r>
            <a:r>
              <a:rPr lang="en-US" altLang="zh-CN"/>
              <a:t> 1GB </a:t>
            </a:r>
            <a:r>
              <a:rPr lang="zh-CN" altLang="en-US"/>
              <a:t>的数据，执行到</a:t>
            </a:r>
            <a:r>
              <a:rPr lang="en-US" altLang="zh-CN"/>
              <a:t> a[n-1] </a:t>
            </a:r>
            <a:r>
              <a:rPr lang="zh-CN" altLang="en-US"/>
              <a:t>时，原本</a:t>
            </a:r>
            <a:r>
              <a:rPr lang="en-US" altLang="zh-CN"/>
              <a:t> a[0] </a:t>
            </a:r>
            <a:r>
              <a:rPr lang="zh-CN" altLang="en-US"/>
              <a:t>处的缓存早已失效，因此第二遍循环开始读取</a:t>
            </a:r>
            <a:r>
              <a:rPr lang="en-US" altLang="zh-CN"/>
              <a:t> a[0] </a:t>
            </a:r>
            <a:r>
              <a:rPr lang="zh-CN" altLang="en-US"/>
              <a:t>时必须重新从主内存读取，然后再次写回主内存。</a:t>
            </a:r>
            <a:endParaRPr lang="zh-CN" altLang="en-US"/>
          </a:p>
          <a:p>
            <a:r>
              <a:rPr lang="zh-CN" altLang="en-US"/>
              <a:t>这种代码在主内存看来，</a:t>
            </a:r>
            <a:r>
              <a:rPr lang="en-US" altLang="zh-CN"/>
              <a:t>CPU</a:t>
            </a:r>
            <a:r>
              <a:rPr lang="zh-CN" altLang="en-US"/>
              <a:t>做的事情相当于：读</a:t>
            </a:r>
            <a:r>
              <a:rPr lang="en-US" altLang="zh-CN"/>
              <a:t>+</a:t>
            </a:r>
            <a:r>
              <a:rPr lang="zh-CN" altLang="en-US"/>
              <a:t>写</a:t>
            </a:r>
            <a:r>
              <a:rPr lang="en-US" altLang="zh-CN"/>
              <a:t>+</a:t>
            </a:r>
            <a:r>
              <a:rPr lang="zh-CN" altLang="en-US"/>
              <a:t>读</a:t>
            </a:r>
            <a:r>
              <a:rPr lang="en-US" altLang="zh-CN"/>
              <a:t>+</a:t>
            </a:r>
            <a:r>
              <a:rPr lang="zh-CN" altLang="en-US"/>
              <a:t>写，每个元素都需要访问四遍内存。</a:t>
            </a:r>
            <a:endParaRPr lang="zh-CN" altLang="en-US"/>
          </a:p>
        </p:txBody>
      </p:sp>
      <p:pic>
        <p:nvPicPr>
          <p:cNvPr id="10" name="Content Placeholder 9"/>
          <p:cNvPicPr>
            <a:picLocks noChangeAspect="1"/>
          </p:cNvPicPr>
          <p:nvPr>
            <p:ph sz="half" idx="2"/>
          </p:nvPr>
        </p:nvPicPr>
        <p:blipFill>
          <a:blip r:embed="rId1"/>
          <a:stretch>
            <a:fillRect/>
          </a:stretch>
        </p:blipFill>
        <p:spPr>
          <a:xfrm>
            <a:off x="7623175" y="520065"/>
            <a:ext cx="4568825" cy="6337935"/>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t>合并两个循环体</a:t>
            </a:r>
            <a:endParaRPr lang="zh-CN" altLang="en-US"/>
          </a:p>
        </p:txBody>
      </p:sp>
      <p:sp>
        <p:nvSpPr>
          <p:cNvPr id="7" name="Content Placeholder 6"/>
          <p:cNvSpPr/>
          <p:nvPr>
            <p:ph sz="half" idx="1"/>
          </p:nvPr>
        </p:nvSpPr>
        <p:spPr>
          <a:xfrm>
            <a:off x="464185" y="1535430"/>
            <a:ext cx="6972935" cy="4994275"/>
          </a:xfrm>
        </p:spPr>
        <p:txBody>
          <a:bodyPr>
            <a:normAutofit lnSpcReduction="20000"/>
          </a:bodyPr>
          <a:p>
            <a:r>
              <a:rPr lang="zh-CN" altLang="en-US"/>
              <a:t>优化后的代码在同一个循环体里，执行完</a:t>
            </a:r>
            <a:r>
              <a:rPr lang="en-US" altLang="zh-CN"/>
              <a:t> a[i] = a[i] * 2 </a:t>
            </a:r>
            <a:r>
              <a:rPr lang="zh-CN" altLang="en-US"/>
              <a:t>后，立即执行了</a:t>
            </a:r>
            <a:r>
              <a:rPr lang="en-US" altLang="zh-CN"/>
              <a:t> a[i] = a[i] + 1</a:t>
            </a:r>
            <a:r>
              <a:rPr lang="zh-CN" altLang="en-US"/>
              <a:t>。</a:t>
            </a:r>
            <a:endParaRPr lang="zh-CN" altLang="en-US"/>
          </a:p>
          <a:p>
            <a:r>
              <a:rPr lang="zh-CN" altLang="en-US"/>
              <a:t>因为执行完</a:t>
            </a:r>
            <a:r>
              <a:rPr lang="en-US" altLang="zh-CN"/>
              <a:t> a[i] = a[i] * 2 </a:t>
            </a:r>
            <a:r>
              <a:rPr lang="zh-CN" altLang="en-US"/>
              <a:t>后不会立即被写回主内存，仍储存在高速缓存里一段时间。这时紧接着执行的</a:t>
            </a:r>
            <a:r>
              <a:rPr lang="en-US" altLang="zh-CN"/>
              <a:t> a[i] = a[i] + 1 </a:t>
            </a:r>
            <a:r>
              <a:rPr lang="zh-CN" altLang="en-US"/>
              <a:t>又用到了</a:t>
            </a:r>
            <a:r>
              <a:rPr lang="en-US" altLang="zh-CN"/>
              <a:t> a[i]</a:t>
            </a:r>
            <a:r>
              <a:rPr lang="zh-CN" altLang="en-US"/>
              <a:t>，所以能够直接从缓存里获取</a:t>
            </a:r>
            <a:r>
              <a:rPr lang="en-US" altLang="zh-CN"/>
              <a:t> a[i] </a:t>
            </a:r>
            <a:r>
              <a:rPr lang="zh-CN" altLang="en-US"/>
              <a:t>的值。计算出</a:t>
            </a:r>
            <a:r>
              <a:rPr lang="en-US" altLang="zh-CN"/>
              <a:t> a[i] + 1 </a:t>
            </a:r>
            <a:r>
              <a:rPr lang="zh-CN" altLang="en-US"/>
              <a:t>后又存到</a:t>
            </a:r>
            <a:r>
              <a:rPr lang="en-US" altLang="zh-CN"/>
              <a:t> a[i]</a:t>
            </a:r>
            <a:r>
              <a:rPr lang="zh-CN" altLang="en-US"/>
              <a:t>，这次也是先存到高速缓存里，不过当访问到</a:t>
            </a:r>
            <a:r>
              <a:rPr lang="en-US" altLang="zh-CN"/>
              <a:t> a[i + 12*1024*1024] </a:t>
            </a:r>
            <a:r>
              <a:rPr lang="zh-CN" altLang="en-US"/>
              <a:t>时，我们的缓存装不下了，不得不把之前存储的</a:t>
            </a:r>
            <a:r>
              <a:rPr lang="en-US" altLang="zh-CN"/>
              <a:t> a[i] </a:t>
            </a:r>
            <a:r>
              <a:rPr lang="zh-CN" altLang="en-US"/>
              <a:t>写回主内存。</a:t>
            </a:r>
            <a:endParaRPr lang="zh-CN" altLang="en-US"/>
          </a:p>
          <a:p>
            <a:r>
              <a:rPr lang="zh-CN" altLang="en-US">
                <a:sym typeface="+mn-ea"/>
              </a:rPr>
              <a:t>这种代码在主内存看来，</a:t>
            </a:r>
            <a:r>
              <a:rPr lang="en-US" altLang="zh-CN">
                <a:sym typeface="+mn-ea"/>
              </a:rPr>
              <a:t>CPU</a:t>
            </a:r>
            <a:r>
              <a:rPr lang="zh-CN" altLang="en-US">
                <a:sym typeface="+mn-ea"/>
              </a:rPr>
              <a:t>做的事情相当于：读</a:t>
            </a:r>
            <a:r>
              <a:rPr lang="en-US" altLang="zh-CN">
                <a:sym typeface="+mn-ea"/>
              </a:rPr>
              <a:t>+</a:t>
            </a:r>
            <a:r>
              <a:rPr lang="zh-CN" altLang="en-US">
                <a:sym typeface="+mn-ea"/>
              </a:rPr>
              <a:t>写，从而每个元素只需要访问两遍内存。对这种完全</a:t>
            </a:r>
            <a:r>
              <a:rPr lang="en-US" altLang="zh-CN">
                <a:sym typeface="+mn-ea"/>
              </a:rPr>
              <a:t> mem-bound </a:t>
            </a:r>
            <a:r>
              <a:rPr lang="zh-CN" altLang="en-US">
                <a:sym typeface="+mn-ea"/>
              </a:rPr>
              <a:t>的程序而言就是加速了</a:t>
            </a:r>
            <a:r>
              <a:rPr lang="en-US" altLang="zh-CN">
                <a:sym typeface="+mn-ea"/>
              </a:rPr>
              <a:t> 2 </a:t>
            </a:r>
            <a:r>
              <a:rPr lang="zh-CN" altLang="en-US">
                <a:sym typeface="+mn-ea"/>
              </a:rPr>
              <a:t>倍。</a:t>
            </a:r>
            <a:endParaRPr lang="zh-CN" altLang="en-US">
              <a:sym typeface="+mn-ea"/>
            </a:endParaRPr>
          </a:p>
        </p:txBody>
      </p:sp>
      <p:pic>
        <p:nvPicPr>
          <p:cNvPr id="10" name="Content Placeholder 9"/>
          <p:cNvPicPr>
            <a:picLocks noChangeAspect="1"/>
          </p:cNvPicPr>
          <p:nvPr>
            <p:ph sz="half" idx="2"/>
          </p:nvPr>
        </p:nvPicPr>
        <p:blipFill>
          <a:blip r:embed="rId1"/>
          <a:stretch>
            <a:fillRect/>
          </a:stretch>
        </p:blipFill>
        <p:spPr>
          <a:xfrm>
            <a:off x="7623175" y="520065"/>
            <a:ext cx="4568825" cy="6337935"/>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t>测试结果</a:t>
            </a:r>
            <a:endParaRPr lang="zh-CN" altLang="en-US"/>
          </a:p>
        </p:txBody>
      </p:sp>
      <p:pic>
        <p:nvPicPr>
          <p:cNvPr id="10" name="Content Placeholder 9"/>
          <p:cNvPicPr>
            <a:picLocks noChangeAspect="1"/>
          </p:cNvPicPr>
          <p:nvPr>
            <p:ph sz="half" idx="2"/>
          </p:nvPr>
        </p:nvPicPr>
        <p:blipFill>
          <a:blip r:embed="rId1"/>
          <a:stretch>
            <a:fillRect/>
          </a:stretch>
        </p:blipFill>
        <p:spPr>
          <a:xfrm>
            <a:off x="7623175" y="520065"/>
            <a:ext cx="4568825" cy="6337935"/>
          </a:xfrm>
          <a:prstGeom prst="rect">
            <a:avLst/>
          </a:prstGeom>
        </p:spPr>
      </p:pic>
      <p:pic>
        <p:nvPicPr>
          <p:cNvPr id="3" name="Content Placeholder 2"/>
          <p:cNvPicPr>
            <a:picLocks noChangeAspect="1"/>
          </p:cNvPicPr>
          <p:nvPr>
            <p:ph sz="half" idx="1"/>
          </p:nvPr>
        </p:nvPicPr>
        <p:blipFill>
          <a:blip r:embed="rId2"/>
          <a:stretch>
            <a:fillRect/>
          </a:stretch>
        </p:blipFill>
        <p:spPr>
          <a:xfrm>
            <a:off x="1026160" y="3422650"/>
            <a:ext cx="5848350" cy="1219200"/>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案例：一维</a:t>
            </a:r>
            <a:r>
              <a:rPr lang="en-US" altLang="zh-CN"/>
              <a:t>jacobi</a:t>
            </a:r>
            <a:r>
              <a:rPr lang="zh-CN" altLang="en-US"/>
              <a:t>迭代</a:t>
            </a:r>
            <a:endParaRPr lang="zh-CN" altLang="en-US"/>
          </a:p>
        </p:txBody>
      </p:sp>
      <p:sp>
        <p:nvSpPr>
          <p:cNvPr id="3" name="Content Placeholder 2"/>
          <p:cNvSpPr>
            <a:spLocks noGrp="1"/>
          </p:cNvSpPr>
          <p:nvPr>
            <p:ph sz="half" idx="1"/>
          </p:nvPr>
        </p:nvSpPr>
        <p:spPr>
          <a:xfrm>
            <a:off x="647700" y="1825625"/>
            <a:ext cx="5626100" cy="4351655"/>
          </a:xfrm>
        </p:spPr>
        <p:txBody>
          <a:bodyPr>
            <a:normAutofit fontScale="90000"/>
          </a:bodyPr>
          <a:p>
            <a:r>
              <a:rPr lang="zh-CN" altLang="en-US"/>
              <a:t>一些物理仿真中，常</a:t>
            </a:r>
            <a:r>
              <a:rPr lang="zh-CN"/>
              <a:t>用到这种形式的迭代法：</a:t>
            </a:r>
            <a:endParaRPr lang="zh-CN"/>
          </a:p>
          <a:p>
            <a:r>
              <a:rPr lang="en-US" altLang="zh-CN">
                <a:sym typeface="+mn-ea"/>
              </a:rPr>
              <a:t>for (i=0...n) </a:t>
            </a:r>
            <a:r>
              <a:rPr lang="en-US" altLang="zh-CN"/>
              <a:t>b[i] = a[i + 1] + a[i - 1];</a:t>
            </a:r>
            <a:r>
              <a:rPr lang="en-US" altLang="zh-CN">
                <a:sym typeface="+mn-ea"/>
              </a:rPr>
              <a:t>  // </a:t>
            </a:r>
            <a:r>
              <a:rPr lang="zh-CN" altLang="en-US">
                <a:sym typeface="+mn-ea"/>
              </a:rPr>
              <a:t>假装是</a:t>
            </a:r>
            <a:r>
              <a:rPr lang="en-US" altLang="zh-CN">
                <a:sym typeface="+mn-ea"/>
              </a:rPr>
              <a:t>jacobi</a:t>
            </a:r>
            <a:endParaRPr lang="en-US" altLang="zh-CN"/>
          </a:p>
          <a:p>
            <a:r>
              <a:rPr lang="en-US" altLang="zh-CN"/>
              <a:t>swap(a, b);   // </a:t>
            </a:r>
            <a:r>
              <a:rPr lang="zh-CN" altLang="en-US"/>
              <a:t>交换双缓冲</a:t>
            </a:r>
            <a:endParaRPr lang="zh-CN" altLang="en-US"/>
          </a:p>
          <a:p>
            <a:r>
              <a:rPr lang="en-US" altLang="zh-CN">
                <a:sym typeface="+mn-ea"/>
              </a:rPr>
              <a:t>for (i=0...n) </a:t>
            </a:r>
            <a:r>
              <a:rPr lang="en-US" altLang="zh-CN">
                <a:sym typeface="+mn-ea"/>
              </a:rPr>
              <a:t>b[i] = a[i + 1] + a[i - 1];  // </a:t>
            </a:r>
            <a:r>
              <a:rPr lang="zh-CN" altLang="en-US">
                <a:sym typeface="+mn-ea"/>
              </a:rPr>
              <a:t>假装是</a:t>
            </a:r>
            <a:r>
              <a:rPr lang="en-US" altLang="zh-CN">
                <a:sym typeface="+mn-ea"/>
              </a:rPr>
              <a:t>jacobi</a:t>
            </a:r>
            <a:endParaRPr lang="en-US" altLang="zh-CN">
              <a:sym typeface="+mn-ea"/>
            </a:endParaRPr>
          </a:p>
          <a:p>
            <a:r>
              <a:rPr lang="en-US" altLang="zh-CN">
                <a:sym typeface="+mn-ea"/>
              </a:rPr>
              <a:t>swap(a, b);   // </a:t>
            </a:r>
            <a:r>
              <a:rPr lang="zh-CN" altLang="en-US">
                <a:sym typeface="+mn-ea"/>
              </a:rPr>
              <a:t>交换双缓冲</a:t>
            </a:r>
            <a:endParaRPr lang="en-US" altLang="zh-CN"/>
          </a:p>
          <a:p>
            <a:r>
              <a:rPr lang="en-US" altLang="zh-CN"/>
              <a:t>// </a:t>
            </a:r>
            <a:r>
              <a:rPr lang="zh-CN" altLang="en-US"/>
              <a:t>不断反复</a:t>
            </a:r>
            <a:r>
              <a:rPr lang="en-US" altLang="zh-CN"/>
              <a:t>...</a:t>
            </a:r>
            <a:endParaRPr lang="zh-CN" altLang="en-US"/>
          </a:p>
          <a:p>
            <a:r>
              <a:rPr lang="zh-CN" altLang="en-US"/>
              <a:t>但是这样每个循环体内只有</a:t>
            </a:r>
            <a:r>
              <a:rPr lang="en-US" altLang="zh-CN"/>
              <a:t> 1 </a:t>
            </a:r>
            <a:r>
              <a:rPr lang="zh-CN" altLang="en-US"/>
              <a:t>次加法，明显就是我们所说的</a:t>
            </a:r>
            <a:r>
              <a:rPr lang="en-US" altLang="zh-CN"/>
              <a:t> mem-bound </a:t>
            </a:r>
            <a:r>
              <a:rPr lang="zh-CN" altLang="en-US"/>
              <a:t>嘛！</a:t>
            </a:r>
            <a:endParaRPr lang="zh-CN" altLang="en-US"/>
          </a:p>
        </p:txBody>
      </p:sp>
      <p:pic>
        <p:nvPicPr>
          <p:cNvPr id="10" name="Picture 9"/>
          <p:cNvPicPr>
            <a:picLocks noChangeAspect="1"/>
          </p:cNvPicPr>
          <p:nvPr/>
        </p:nvPicPr>
        <p:blipFill>
          <a:blip r:embed="rId1"/>
          <a:stretch>
            <a:fillRect/>
          </a:stretch>
        </p:blipFill>
        <p:spPr>
          <a:xfrm>
            <a:off x="7752715" y="927735"/>
            <a:ext cx="1638300" cy="485775"/>
          </a:xfrm>
          <a:prstGeom prst="rect">
            <a:avLst/>
          </a:prstGeom>
        </p:spPr>
      </p:pic>
      <p:pic>
        <p:nvPicPr>
          <p:cNvPr id="12" name="Content Placeholder 11"/>
          <p:cNvPicPr>
            <a:picLocks noChangeAspect="1"/>
          </p:cNvPicPr>
          <p:nvPr>
            <p:ph sz="half" idx="2"/>
          </p:nvPr>
        </p:nvPicPr>
        <p:blipFill>
          <a:blip r:embed="rId2"/>
          <a:stretch>
            <a:fillRect/>
          </a:stretch>
        </p:blipFill>
        <p:spPr>
          <a:xfrm>
            <a:off x="6557010" y="1825625"/>
            <a:ext cx="4030345" cy="4351655"/>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如何优化？</a:t>
            </a:r>
            <a:endParaRPr lang="zh-CN" altLang="en-US"/>
          </a:p>
        </p:txBody>
      </p:sp>
      <p:sp>
        <p:nvSpPr>
          <p:cNvPr id="3" name="Content Placeholder 2"/>
          <p:cNvSpPr>
            <a:spLocks noGrp="1"/>
          </p:cNvSpPr>
          <p:nvPr>
            <p:ph sz="half" idx="1"/>
          </p:nvPr>
        </p:nvSpPr>
        <p:spPr>
          <a:xfrm>
            <a:off x="647700" y="1825625"/>
            <a:ext cx="5471160" cy="4351655"/>
          </a:xfrm>
        </p:spPr>
        <p:txBody>
          <a:bodyPr>
            <a:normAutofit lnSpcReduction="10000"/>
          </a:bodyPr>
          <a:p>
            <a:r>
              <a:rPr lang="zh-CN" altLang="en-US"/>
              <a:t>一种简单的思路是：</a:t>
            </a:r>
            <a:endParaRPr lang="zh-CN" altLang="en-US"/>
          </a:p>
          <a:p>
            <a:r>
              <a:rPr lang="zh-CN" altLang="en-US"/>
              <a:t>既然递推公式</a:t>
            </a:r>
            <a:r>
              <a:rPr lang="en-US" altLang="zh-CN"/>
              <a:t> a’[i] = (a[i - 1] + a[i + 1]) * 0.5</a:t>
            </a:r>
            <a:endParaRPr lang="en-US" altLang="zh-CN"/>
          </a:p>
          <a:p>
            <a:r>
              <a:rPr lang="zh-CN" altLang="en-US">
                <a:sym typeface="+mn-ea"/>
              </a:rPr>
              <a:t>那么也应该有</a:t>
            </a:r>
            <a:r>
              <a:rPr lang="en-US" altLang="zh-CN">
                <a:sym typeface="+mn-ea"/>
              </a:rPr>
              <a:t> a’’[i] = (a’[i - 1] + a’[i + 1]) * 0.5</a:t>
            </a:r>
            <a:endParaRPr lang="en-US" altLang="zh-CN">
              <a:sym typeface="+mn-ea"/>
            </a:endParaRPr>
          </a:p>
          <a:p>
            <a:r>
              <a:rPr lang="zh-CN" altLang="en-US">
                <a:sym typeface="+mn-ea"/>
              </a:rPr>
              <a:t>不妨带入</a:t>
            </a:r>
            <a:r>
              <a:rPr lang="en-US" altLang="zh-CN">
                <a:sym typeface="+mn-ea"/>
              </a:rPr>
              <a:t>(1)</a:t>
            </a:r>
            <a:r>
              <a:rPr lang="zh-CN" altLang="en-US">
                <a:sym typeface="+mn-ea"/>
              </a:rPr>
              <a:t>式到</a:t>
            </a:r>
            <a:r>
              <a:rPr lang="en-US" altLang="zh-CN">
                <a:sym typeface="+mn-ea"/>
              </a:rPr>
              <a:t>(2)</a:t>
            </a:r>
            <a:r>
              <a:rPr lang="zh-CN" altLang="en-US">
                <a:sym typeface="+mn-ea"/>
              </a:rPr>
              <a:t>式，得到：</a:t>
            </a:r>
            <a:endParaRPr lang="en-US" altLang="zh-CN">
              <a:sym typeface="+mn-ea"/>
            </a:endParaRPr>
          </a:p>
          <a:p>
            <a:r>
              <a:rPr lang="en-US" altLang="zh-CN">
                <a:sym typeface="+mn-ea"/>
              </a:rPr>
              <a:t>a’’[i] </a:t>
            </a:r>
            <a:r>
              <a:rPr lang="en-US" altLang="zh-CN">
                <a:sym typeface="+mn-ea"/>
              </a:rPr>
              <a:t>= </a:t>
            </a:r>
            <a:r>
              <a:rPr lang="en-US" altLang="zh-CN">
                <a:sym typeface="+mn-ea"/>
              </a:rPr>
              <a:t>(a[i - 2] + a[i + 2]) * 0.25 + a[i] * 0.5</a:t>
            </a:r>
            <a:endParaRPr lang="en-US" altLang="zh-CN">
              <a:sym typeface="+mn-ea"/>
            </a:endParaRPr>
          </a:p>
          <a:p>
            <a:r>
              <a:rPr lang="zh-CN" altLang="en-US"/>
              <a:t>我们得到了求出两次迭代后状态的公式。这样就可以在一个循环体内</a:t>
            </a:r>
            <a:r>
              <a:rPr lang="zh-CN" altLang="en-US">
                <a:sym typeface="+mn-ea"/>
              </a:rPr>
              <a:t>实现</a:t>
            </a:r>
            <a:r>
              <a:rPr lang="zh-CN" altLang="en-US"/>
              <a:t>两次迭代的效果！从而快了</a:t>
            </a:r>
            <a:r>
              <a:rPr lang="en-US" altLang="zh-CN"/>
              <a:t> 2 </a:t>
            </a:r>
            <a:r>
              <a:rPr lang="zh-CN" altLang="en-US"/>
              <a:t>倍。</a:t>
            </a:r>
            <a:endParaRPr lang="zh-CN" altLang="en-US"/>
          </a:p>
        </p:txBody>
      </p:sp>
      <p:pic>
        <p:nvPicPr>
          <p:cNvPr id="9" name="Picture 8"/>
          <p:cNvPicPr>
            <a:picLocks noChangeAspect="1"/>
          </p:cNvPicPr>
          <p:nvPr/>
        </p:nvPicPr>
        <p:blipFill>
          <a:blip r:embed="rId1"/>
          <a:stretch>
            <a:fillRect/>
          </a:stretch>
        </p:blipFill>
        <p:spPr>
          <a:xfrm>
            <a:off x="7786370" y="1036320"/>
            <a:ext cx="1571625" cy="495300"/>
          </a:xfrm>
          <a:prstGeom prst="rect">
            <a:avLst/>
          </a:prstGeom>
        </p:spPr>
      </p:pic>
      <p:pic>
        <p:nvPicPr>
          <p:cNvPr id="13" name="Content Placeholder 12"/>
          <p:cNvPicPr>
            <a:picLocks noChangeAspect="1"/>
          </p:cNvPicPr>
          <p:nvPr>
            <p:ph sz="half" idx="2"/>
          </p:nvPr>
        </p:nvPicPr>
        <p:blipFill>
          <a:blip r:embed="rId2"/>
          <a:stretch>
            <a:fillRect/>
          </a:stretch>
        </p:blipFill>
        <p:spPr>
          <a:xfrm>
            <a:off x="6482715" y="1825625"/>
            <a:ext cx="4178300" cy="4351655"/>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另一种方式：局部数组</a:t>
            </a:r>
            <a:endParaRPr lang="zh-CN" altLang="en-US"/>
          </a:p>
        </p:txBody>
      </p:sp>
      <p:sp>
        <p:nvSpPr>
          <p:cNvPr id="3" name="Content Placeholder 2"/>
          <p:cNvSpPr>
            <a:spLocks noGrp="1"/>
          </p:cNvSpPr>
          <p:nvPr>
            <p:ph sz="half" idx="1"/>
          </p:nvPr>
        </p:nvSpPr>
        <p:spPr>
          <a:xfrm>
            <a:off x="647700" y="1825625"/>
            <a:ext cx="6105525" cy="4351655"/>
          </a:xfrm>
        </p:spPr>
        <p:txBody>
          <a:bodyPr>
            <a:normAutofit lnSpcReduction="10000"/>
          </a:bodyPr>
          <a:p>
            <a:r>
              <a:rPr lang="zh-CN" altLang="en-US">
                <a:sym typeface="+mn-ea"/>
              </a:rPr>
              <a:t>一次性读取到局部数组</a:t>
            </a:r>
            <a:r>
              <a:rPr lang="en-US" altLang="zh-CN">
                <a:sym typeface="+mn-ea"/>
              </a:rPr>
              <a:t>ta</a:t>
            </a:r>
            <a:r>
              <a:rPr lang="zh-CN" altLang="en-US">
                <a:sym typeface="+mn-ea"/>
              </a:rPr>
              <a:t>里，在局部迭代</a:t>
            </a:r>
            <a:r>
              <a:rPr lang="en-US" altLang="zh-CN">
                <a:sym typeface="+mn-ea"/>
              </a:rPr>
              <a:t>16</a:t>
            </a:r>
            <a:r>
              <a:rPr lang="zh-CN" altLang="en-US">
                <a:sym typeface="+mn-ea"/>
              </a:rPr>
              <a:t>次。</a:t>
            </a:r>
            <a:endParaRPr lang="zh-CN" altLang="en-US">
              <a:sym typeface="+mn-ea"/>
            </a:endParaRPr>
          </a:p>
          <a:p>
            <a:r>
              <a:rPr lang="zh-CN" altLang="en-US">
                <a:sym typeface="+mn-ea"/>
              </a:rPr>
              <a:t>注意到局部数组是</a:t>
            </a:r>
            <a:r>
              <a:rPr lang="en-US" altLang="zh-CN">
                <a:sym typeface="+mn-ea"/>
              </a:rPr>
              <a:t>64</a:t>
            </a:r>
            <a:r>
              <a:rPr lang="zh-CN" altLang="en-US">
                <a:sym typeface="+mn-ea"/>
              </a:rPr>
              <a:t>大小，这包含了中心的</a:t>
            </a:r>
            <a:r>
              <a:rPr lang="en-US" altLang="zh-CN">
                <a:sym typeface="+mn-ea"/>
              </a:rPr>
              <a:t>32</a:t>
            </a:r>
            <a:r>
              <a:rPr lang="zh-CN" altLang="en-US">
                <a:sym typeface="+mn-ea"/>
              </a:rPr>
              <a:t>个元素，还包含因为</a:t>
            </a:r>
            <a:r>
              <a:rPr lang="en-US" altLang="zh-CN">
                <a:sym typeface="+mn-ea"/>
              </a:rPr>
              <a:t>jacobi</a:t>
            </a:r>
            <a:r>
              <a:rPr lang="zh-CN" altLang="en-US">
                <a:sym typeface="+mn-ea"/>
              </a:rPr>
              <a:t>特性需要周围两个元素，导致迭代</a:t>
            </a:r>
            <a:r>
              <a:rPr lang="en-US" altLang="zh-CN">
                <a:sym typeface="+mn-ea"/>
              </a:rPr>
              <a:t>16</a:t>
            </a:r>
            <a:r>
              <a:rPr lang="zh-CN" altLang="en-US">
                <a:sym typeface="+mn-ea"/>
              </a:rPr>
              <a:t>次就需要往边缘扩张的</a:t>
            </a:r>
            <a:r>
              <a:rPr lang="en-US" altLang="zh-CN">
                <a:sym typeface="+mn-ea"/>
              </a:rPr>
              <a:t>16</a:t>
            </a:r>
            <a:r>
              <a:rPr lang="zh-CN" altLang="en-US">
                <a:sym typeface="+mn-ea"/>
              </a:rPr>
              <a:t>个元素。</a:t>
            </a:r>
            <a:endParaRPr lang="zh-CN" altLang="en-US">
              <a:sym typeface="+mn-ea"/>
            </a:endParaRPr>
          </a:p>
          <a:p>
            <a:r>
              <a:rPr lang="zh-CN" altLang="en-US"/>
              <a:t>因为</a:t>
            </a:r>
            <a:r>
              <a:rPr lang="en-US" altLang="zh-CN"/>
              <a:t>ta</a:t>
            </a:r>
            <a:r>
              <a:rPr lang="zh-CN" altLang="en-US"/>
              <a:t>的大小远远小于一级缓存，这样迭代时读写的带宽就是一级缓存的速度，几乎没有影响。</a:t>
            </a:r>
            <a:endParaRPr lang="zh-CN" altLang="en-US"/>
          </a:p>
          <a:p>
            <a:r>
              <a:rPr lang="zh-CN" altLang="en-US"/>
              <a:t>这里一次循环体直接相当于</a:t>
            </a:r>
            <a:r>
              <a:rPr lang="en-US" altLang="zh-CN"/>
              <a:t>16</a:t>
            </a:r>
            <a:r>
              <a:rPr lang="zh-CN" altLang="en-US"/>
              <a:t>次迭代，两次就完了。但是可能加的有点过头变成</a:t>
            </a:r>
            <a:r>
              <a:rPr lang="en-US" altLang="zh-CN"/>
              <a:t>cpu-bound</a:t>
            </a:r>
            <a:r>
              <a:rPr lang="zh-CN" altLang="en-US"/>
              <a:t>了，所以只快了</a:t>
            </a:r>
            <a:r>
              <a:rPr lang="en-US" altLang="zh-CN"/>
              <a:t>10</a:t>
            </a:r>
            <a:r>
              <a:rPr lang="zh-CN" altLang="en-US"/>
              <a:t>倍左右，大家掌握里面的思想就好。</a:t>
            </a:r>
            <a:endParaRPr lang="zh-CN" altLang="en-US"/>
          </a:p>
        </p:txBody>
      </p:sp>
      <p:pic>
        <p:nvPicPr>
          <p:cNvPr id="24" name="Picture 23"/>
          <p:cNvPicPr>
            <a:picLocks noChangeAspect="1"/>
          </p:cNvPicPr>
          <p:nvPr/>
        </p:nvPicPr>
        <p:blipFill>
          <a:blip r:embed="rId1"/>
          <a:stretch>
            <a:fillRect/>
          </a:stretch>
        </p:blipFill>
        <p:spPr>
          <a:xfrm>
            <a:off x="8592820" y="427355"/>
            <a:ext cx="1781175" cy="457200"/>
          </a:xfrm>
          <a:prstGeom prst="rect">
            <a:avLst/>
          </a:prstGeom>
        </p:spPr>
      </p:pic>
      <p:pic>
        <p:nvPicPr>
          <p:cNvPr id="26" name="Content Placeholder 25"/>
          <p:cNvPicPr>
            <a:picLocks noChangeAspect="1"/>
          </p:cNvPicPr>
          <p:nvPr>
            <p:ph sz="half" idx="2"/>
          </p:nvPr>
        </p:nvPicPr>
        <p:blipFill>
          <a:blip r:embed="rId2"/>
          <a:stretch>
            <a:fillRect/>
          </a:stretch>
        </p:blipFill>
        <p:spPr>
          <a:xfrm>
            <a:off x="7414895" y="960120"/>
            <a:ext cx="4493260" cy="5897880"/>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进一步优化</a:t>
            </a:r>
            <a:endParaRPr lang="zh-CN" altLang="en-US"/>
          </a:p>
        </p:txBody>
      </p:sp>
      <p:sp>
        <p:nvSpPr>
          <p:cNvPr id="3" name="Content Placeholder 2"/>
          <p:cNvSpPr>
            <a:spLocks noGrp="1"/>
          </p:cNvSpPr>
          <p:nvPr>
            <p:ph sz="half" idx="1"/>
          </p:nvPr>
        </p:nvSpPr>
        <p:spPr>
          <a:xfrm>
            <a:off x="647700" y="1825625"/>
            <a:ext cx="6305550" cy="4351655"/>
          </a:xfrm>
        </p:spPr>
        <p:txBody>
          <a:bodyPr/>
          <a:p>
            <a:r>
              <a:rPr lang="zh-CN" altLang="en-US"/>
              <a:t>用了一些常量作为参数，调整一下局部数组的大小。</a:t>
            </a:r>
            <a:endParaRPr lang="zh-CN" altLang="en-US"/>
          </a:p>
          <a:p>
            <a:r>
              <a:rPr lang="zh-CN" altLang="en-US"/>
              <a:t>加速比：</a:t>
            </a:r>
            <a:r>
              <a:rPr lang="en-US" altLang="zh-CN"/>
              <a:t>16</a:t>
            </a:r>
            <a:r>
              <a:rPr lang="zh-CN" altLang="en-US"/>
              <a:t>倍，大概已经到极限了吧。</a:t>
            </a:r>
            <a:endParaRPr lang="zh-CN" altLang="en-US"/>
          </a:p>
        </p:txBody>
      </p:sp>
      <p:pic>
        <p:nvPicPr>
          <p:cNvPr id="5" name="Content Placeholder 4"/>
          <p:cNvPicPr>
            <a:picLocks noChangeAspect="1"/>
          </p:cNvPicPr>
          <p:nvPr>
            <p:ph sz="half" idx="2"/>
          </p:nvPr>
        </p:nvPicPr>
        <p:blipFill>
          <a:blip r:embed="rId1"/>
          <a:stretch>
            <a:fillRect/>
          </a:stretch>
        </p:blipFill>
        <p:spPr>
          <a:xfrm>
            <a:off x="7506335" y="177165"/>
            <a:ext cx="4593590" cy="6680835"/>
          </a:xfrm>
          <a:prstGeom prst="rect">
            <a:avLst/>
          </a:prstGeom>
        </p:spPr>
      </p:pic>
      <p:pic>
        <p:nvPicPr>
          <p:cNvPr id="7" name="Picture 6"/>
          <p:cNvPicPr>
            <a:picLocks noChangeAspect="1"/>
          </p:cNvPicPr>
          <p:nvPr/>
        </p:nvPicPr>
        <p:blipFill>
          <a:blip r:embed="rId2"/>
          <a:stretch>
            <a:fillRect/>
          </a:stretch>
        </p:blipFill>
        <p:spPr>
          <a:xfrm>
            <a:off x="5238750" y="3195320"/>
            <a:ext cx="1714500" cy="466725"/>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进亿步优化</a:t>
            </a:r>
            <a:endParaRPr lang="zh-CN" altLang="en-US"/>
          </a:p>
        </p:txBody>
      </p:sp>
      <p:sp>
        <p:nvSpPr>
          <p:cNvPr id="3" name="Content Placeholder 2"/>
          <p:cNvSpPr>
            <a:spLocks noGrp="1"/>
          </p:cNvSpPr>
          <p:nvPr>
            <p:ph sz="half" idx="1"/>
          </p:nvPr>
        </p:nvSpPr>
        <p:spPr>
          <a:xfrm>
            <a:off x="647700" y="1825625"/>
            <a:ext cx="5499100" cy="4351655"/>
          </a:xfrm>
        </p:spPr>
        <p:txBody>
          <a:bodyPr/>
          <a:p>
            <a:r>
              <a:rPr lang="zh-CN"/>
              <a:t>将两个方法一起用上，并用</a:t>
            </a:r>
            <a:r>
              <a:rPr lang="en-US" altLang="zh-CN"/>
              <a:t>stream_ps</a:t>
            </a:r>
            <a:r>
              <a:rPr lang="zh-CN" altLang="en-US"/>
              <a:t>防止写回操作污染缓存</a:t>
            </a:r>
            <a:r>
              <a:rPr lang="zh-CN"/>
              <a:t>。</a:t>
            </a:r>
            <a:endParaRPr lang="zh-CN"/>
          </a:p>
          <a:p>
            <a:r>
              <a:rPr lang="zh-CN" altLang="en-US">
                <a:sym typeface="+mn-ea"/>
              </a:rPr>
              <a:t>最终加速比：</a:t>
            </a:r>
            <a:r>
              <a:rPr lang="en-US" altLang="zh-CN">
                <a:sym typeface="+mn-ea"/>
              </a:rPr>
              <a:t>24</a:t>
            </a:r>
            <a:r>
              <a:rPr lang="zh-CN" altLang="en-US">
                <a:sym typeface="+mn-ea"/>
              </a:rPr>
              <a:t>倍。这里可以看到</a:t>
            </a:r>
            <a:r>
              <a:rPr lang="en-US" altLang="zh-CN">
                <a:sym typeface="+mn-ea"/>
              </a:rPr>
              <a:t> i - 2 </a:t>
            </a:r>
            <a:r>
              <a:rPr lang="zh-CN" altLang="en-US">
                <a:sym typeface="+mn-ea"/>
              </a:rPr>
              <a:t>和</a:t>
            </a:r>
            <a:r>
              <a:rPr lang="en-US" altLang="zh-CN">
                <a:sym typeface="+mn-ea"/>
              </a:rPr>
              <a:t> i + 2 </a:t>
            </a:r>
            <a:r>
              <a:rPr lang="zh-CN" altLang="en-US">
                <a:sym typeface="+mn-ea"/>
              </a:rPr>
              <a:t>交替的访存似乎不是很理想，可能还能</a:t>
            </a:r>
            <a:r>
              <a:rPr lang="zh-CN" altLang="en-US">
                <a:sym typeface="+mn-ea"/>
              </a:rPr>
              <a:t>进亿步优化，出于时间原因就没继续深入，</a:t>
            </a:r>
            <a:r>
              <a:rPr lang="zh-CN" altLang="en-US"/>
              <a:t>同学们可以课后研究一下。</a:t>
            </a:r>
            <a:endParaRPr lang="zh-CN"/>
          </a:p>
        </p:txBody>
      </p:sp>
      <p:pic>
        <p:nvPicPr>
          <p:cNvPr id="8" name="Picture 7"/>
          <p:cNvPicPr>
            <a:picLocks noChangeAspect="1"/>
          </p:cNvPicPr>
          <p:nvPr/>
        </p:nvPicPr>
        <p:blipFill>
          <a:blip r:embed="rId1"/>
          <a:stretch>
            <a:fillRect/>
          </a:stretch>
        </p:blipFill>
        <p:spPr>
          <a:xfrm>
            <a:off x="8665210" y="197485"/>
            <a:ext cx="1733550" cy="428625"/>
          </a:xfrm>
          <a:prstGeom prst="rect">
            <a:avLst/>
          </a:prstGeom>
        </p:spPr>
      </p:pic>
      <p:pic>
        <p:nvPicPr>
          <p:cNvPr id="10" name="Content Placeholder 9"/>
          <p:cNvPicPr>
            <a:picLocks noChangeAspect="1"/>
          </p:cNvPicPr>
          <p:nvPr>
            <p:ph sz="half" idx="2"/>
          </p:nvPr>
        </p:nvPicPr>
        <p:blipFill>
          <a:blip r:embed="rId2"/>
          <a:stretch>
            <a:fillRect/>
          </a:stretch>
        </p:blipFill>
        <p:spPr>
          <a:xfrm>
            <a:off x="6546215" y="795655"/>
            <a:ext cx="5575935" cy="596709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ym typeface="+mn-ea"/>
              </a:rPr>
              <a:t>小彭老师经验公式</a:t>
            </a:r>
            <a:endParaRPr lang="zh-CN" altLang="en-US">
              <a:sym typeface="+mn-ea"/>
            </a:endParaRPr>
          </a:p>
        </p:txBody>
      </p:sp>
      <p:sp>
        <p:nvSpPr>
          <p:cNvPr id="3" name="Content Placeholder 2"/>
          <p:cNvSpPr>
            <a:spLocks noGrp="1"/>
          </p:cNvSpPr>
          <p:nvPr>
            <p:ph idx="1"/>
          </p:nvPr>
        </p:nvSpPr>
        <p:spPr>
          <a:xfrm>
            <a:off x="542290" y="1530350"/>
            <a:ext cx="10957560" cy="4899660"/>
          </a:xfrm>
        </p:spPr>
        <p:txBody>
          <a:bodyPr/>
          <a:p>
            <a:r>
              <a:rPr lang="zh-CN" altLang="en-US"/>
              <a:t>对于</a:t>
            </a:r>
            <a:r>
              <a:rPr lang="en-US" altLang="zh-CN"/>
              <a:t>float</a:t>
            </a:r>
            <a:r>
              <a:rPr lang="zh-CN" altLang="en-US"/>
              <a:t>类型而言：</a:t>
            </a:r>
            <a:endParaRPr lang="zh-CN" altLang="en-US"/>
          </a:p>
          <a:p>
            <a:pPr marL="457200" indent="-457200">
              <a:buAutoNum type="arabicPeriod"/>
            </a:pPr>
            <a:r>
              <a:rPr lang="en-US" altLang="zh-CN"/>
              <a:t>1</a:t>
            </a:r>
            <a:r>
              <a:rPr lang="zh-CN" altLang="en-US"/>
              <a:t>次减法</a:t>
            </a:r>
            <a:r>
              <a:rPr lang="en-US" altLang="zh-CN"/>
              <a:t> </a:t>
            </a:r>
            <a:r>
              <a:rPr lang="en-US" altLang="zh-CN">
                <a:sym typeface="+mn-ea"/>
              </a:rPr>
              <a:t>≈</a:t>
            </a:r>
            <a:r>
              <a:rPr lang="en-US" altLang="zh-CN"/>
              <a:t> 1</a:t>
            </a:r>
            <a:r>
              <a:rPr lang="zh-CN" altLang="en-US"/>
              <a:t>次加法</a:t>
            </a:r>
            <a:endParaRPr lang="zh-CN" altLang="en-US"/>
          </a:p>
          <a:p>
            <a:pPr marL="457200" indent="-457200">
              <a:buAutoNum type="arabicPeriod"/>
            </a:pPr>
            <a:r>
              <a:rPr lang="en-US" altLang="zh-CN"/>
              <a:t>1</a:t>
            </a:r>
            <a:r>
              <a:rPr lang="zh-CN" altLang="en-US"/>
              <a:t>次乘法</a:t>
            </a:r>
            <a:r>
              <a:rPr lang="en-US" altLang="zh-CN"/>
              <a:t> </a:t>
            </a:r>
            <a:r>
              <a:rPr lang="en-US" altLang="zh-CN">
                <a:sym typeface="+mn-ea"/>
              </a:rPr>
              <a:t>≈</a:t>
            </a:r>
            <a:r>
              <a:rPr lang="en-US" altLang="zh-CN"/>
              <a:t> 1</a:t>
            </a:r>
            <a:r>
              <a:rPr lang="zh-CN" altLang="en-US"/>
              <a:t>次加法</a:t>
            </a:r>
            <a:endParaRPr lang="zh-CN" altLang="en-US"/>
          </a:p>
          <a:p>
            <a:pPr marL="457200" indent="-457200">
              <a:buAutoNum type="arabicPeriod"/>
            </a:pPr>
            <a:r>
              <a:rPr lang="en-US" altLang="zh-CN"/>
              <a:t>1</a:t>
            </a:r>
            <a:r>
              <a:rPr lang="zh-CN" altLang="en-US"/>
              <a:t>次除法</a:t>
            </a:r>
            <a:r>
              <a:rPr lang="en-US" altLang="zh-CN"/>
              <a:t> ≥ 2</a:t>
            </a:r>
            <a:r>
              <a:rPr lang="zh-CN" altLang="en-US"/>
              <a:t>次加法</a:t>
            </a:r>
            <a:endParaRPr lang="zh-CN" altLang="en-US"/>
          </a:p>
          <a:p>
            <a:pPr marL="457200" indent="-457200">
              <a:buAutoNum type="arabicPeriod"/>
            </a:pPr>
            <a:r>
              <a:rPr lang="en-US" altLang="zh-CN" b="1">
                <a:sym typeface="+mn-ea"/>
              </a:rPr>
              <a:t>1</a:t>
            </a:r>
            <a:r>
              <a:rPr lang="zh-CN" altLang="en-US" b="1">
                <a:sym typeface="+mn-ea"/>
              </a:rPr>
              <a:t>次</a:t>
            </a:r>
            <a:r>
              <a:rPr lang="zh-CN" b="1">
                <a:sym typeface="+mn-ea"/>
              </a:rPr>
              <a:t>读写</a:t>
            </a:r>
            <a:r>
              <a:rPr lang="en-US" altLang="zh-CN" b="1">
                <a:sym typeface="+mn-ea"/>
              </a:rPr>
              <a:t> ≈ 32</a:t>
            </a:r>
            <a:r>
              <a:rPr lang="zh-CN" altLang="en-US" b="1">
                <a:sym typeface="+mn-ea"/>
              </a:rPr>
              <a:t>次</a:t>
            </a:r>
            <a:r>
              <a:rPr lang="zh-CN" altLang="en-US" b="1">
                <a:sym typeface="+mn-ea"/>
              </a:rPr>
              <a:t>加法</a:t>
            </a:r>
            <a:r>
              <a:rPr lang="zh-CN" altLang="en-US">
                <a:sym typeface="+mn-ea"/>
              </a:rPr>
              <a:t>（矢量化成功）</a:t>
            </a:r>
            <a:r>
              <a:rPr lang="en-US" altLang="zh-CN">
                <a:sym typeface="+mn-ea"/>
              </a:rPr>
              <a:t>≈ </a:t>
            </a:r>
            <a:r>
              <a:rPr lang="en-US">
                <a:sym typeface="+mn-ea"/>
              </a:rPr>
              <a:t>4</a:t>
            </a:r>
            <a:r>
              <a:rPr lang="zh-CN" altLang="en-US">
                <a:sym typeface="+mn-ea"/>
              </a:rPr>
              <a:t>次加法（矢量化失败）</a:t>
            </a:r>
            <a:endParaRPr lang="zh-CN" altLang="en-US"/>
          </a:p>
          <a:p>
            <a:r>
              <a:rPr lang="zh-CN" altLang="en-US"/>
              <a:t>如果循环体内是</a:t>
            </a:r>
            <a:r>
              <a:rPr lang="en-US" altLang="zh-CN"/>
              <a:t> a[i] = func(a[i])</a:t>
            </a:r>
            <a:r>
              <a:rPr lang="zh-CN" altLang="en-US"/>
              <a:t>，那么</a:t>
            </a:r>
            <a:r>
              <a:rPr lang="en-US" altLang="zh-CN"/>
              <a:t> func </a:t>
            </a:r>
            <a:r>
              <a:rPr lang="zh-CN" altLang="en-US"/>
              <a:t>里要包含</a:t>
            </a:r>
            <a:r>
              <a:rPr lang="en-US" altLang="zh-CN"/>
              <a:t>16</a:t>
            </a:r>
            <a:r>
              <a:rPr lang="zh-CN" altLang="en-US"/>
              <a:t>次加法，才能和内存的延迟相抵消。</a:t>
            </a:r>
            <a:endParaRPr lang="zh-CN" altLang="en-US"/>
          </a:p>
          <a:p>
            <a:r>
              <a:rPr lang="zh-CN" altLang="en-US"/>
              <a:t>如果是</a:t>
            </a:r>
            <a:r>
              <a:rPr lang="en-US" altLang="zh-CN"/>
              <a:t> a[i] = func(a[i], b[i])</a:t>
            </a:r>
            <a:r>
              <a:rPr lang="zh-CN" altLang="en-US"/>
              <a:t>，那就是</a:t>
            </a:r>
            <a:r>
              <a:rPr lang="en-US" altLang="zh-CN"/>
              <a:t>2</a:t>
            </a:r>
            <a:r>
              <a:rPr lang="zh-CN" altLang="en-US"/>
              <a:t>次读</a:t>
            </a:r>
            <a:r>
              <a:rPr lang="en-US" altLang="zh-CN"/>
              <a:t>1</a:t>
            </a:r>
            <a:r>
              <a:rPr lang="zh-CN" altLang="en-US"/>
              <a:t>次写，总共其实是</a:t>
            </a:r>
            <a:r>
              <a:rPr lang="en-US" altLang="zh-CN"/>
              <a:t>2</a:t>
            </a:r>
            <a:r>
              <a:rPr lang="zh-CN" altLang="en-US"/>
              <a:t>次访存，那就要</a:t>
            </a:r>
            <a:r>
              <a:rPr lang="en-US" altLang="zh-CN"/>
              <a:t>32</a:t>
            </a:r>
            <a:r>
              <a:rPr lang="zh-CN" altLang="en-US"/>
              <a:t>次加法。</a:t>
            </a:r>
            <a:endParaRPr lang="zh-CN" altLang="en-US"/>
          </a:p>
          <a:p>
            <a:r>
              <a:rPr lang="zh-CN" altLang="en-US"/>
              <a:t>如果有</a:t>
            </a:r>
            <a:r>
              <a:rPr lang="en-US" altLang="zh-CN"/>
              <a:t>8</a:t>
            </a:r>
            <a:r>
              <a:rPr lang="zh-CN" altLang="en-US"/>
              <a:t>个核心，则需要</a:t>
            </a:r>
            <a:r>
              <a:rPr lang="en-US" altLang="zh-CN"/>
              <a:t>16</a:t>
            </a:r>
            <a:r>
              <a:rPr lang="en-US" altLang="zh-CN"/>
              <a:t>*8=128</a:t>
            </a:r>
            <a:r>
              <a:rPr lang="zh-CN" altLang="en-US"/>
              <a:t>次加法，才能避免</a:t>
            </a:r>
            <a:r>
              <a:rPr lang="zh-CN" altLang="en-US">
                <a:sym typeface="+mn-ea"/>
              </a:rPr>
              <a:t>内存瓶颈</a:t>
            </a:r>
            <a:r>
              <a:rPr lang="zh-CN" altLang="en-US"/>
              <a:t>，否则加速比会达不到</a:t>
            </a:r>
            <a:r>
              <a:rPr lang="en-US" altLang="zh-CN"/>
              <a:t>16</a:t>
            </a:r>
            <a:r>
              <a:rPr lang="zh-CN" altLang="en-US"/>
              <a:t>。</a:t>
            </a:r>
            <a:endParaRPr lang="zh-CN" altLang="en-US"/>
          </a:p>
          <a:p>
            <a:r>
              <a:rPr lang="zh-CN" altLang="en-US"/>
              <a:t>当然，如果你是</a:t>
            </a:r>
            <a:r>
              <a:rPr lang="en-US" altLang="zh-CN"/>
              <a:t>AVX</a:t>
            </a:r>
            <a:r>
              <a:rPr lang="zh-CN" altLang="en-US"/>
              <a:t>，则需要</a:t>
            </a:r>
            <a:r>
              <a:rPr lang="en-US" altLang="zh-CN"/>
              <a:t>32</a:t>
            </a:r>
            <a:r>
              <a:rPr lang="zh-CN" altLang="en-US"/>
              <a:t>次加法，</a:t>
            </a:r>
            <a:r>
              <a:rPr lang="en-US" altLang="zh-CN"/>
              <a:t>AVX512</a:t>
            </a:r>
            <a:r>
              <a:rPr lang="zh-CN" altLang="en-US"/>
              <a:t>，则需要</a:t>
            </a:r>
            <a:r>
              <a:rPr lang="en-US" altLang="zh-CN"/>
              <a:t>64</a:t>
            </a:r>
            <a:r>
              <a:rPr lang="zh-CN" altLang="en-US"/>
              <a:t>次加法！</a:t>
            </a:r>
            <a:endParaRPr lang="zh-CN" altLang="en-US"/>
          </a:p>
          <a:p>
            <a:r>
              <a:rPr lang="zh-CN" altLang="en-US"/>
              <a:t>为什么有人说用了</a:t>
            </a:r>
            <a:r>
              <a:rPr lang="en-US" altLang="zh-CN"/>
              <a:t> SIMD </a:t>
            </a:r>
            <a:r>
              <a:rPr lang="zh-CN" altLang="en-US"/>
              <a:t>发现没效果，可能是因为他的代码</a:t>
            </a:r>
            <a:r>
              <a:rPr lang="zh-CN" altLang="en-US" b="1">
                <a:sym typeface="+mn-ea"/>
              </a:rPr>
              <a:t>内存瓶颈</a:t>
            </a:r>
            <a:r>
              <a:rPr lang="zh-CN" altLang="en-US"/>
              <a:t>了，不是计算瓶颈。</a:t>
            </a:r>
            <a:endParaRPr lang="zh-CN" altLang="en-US"/>
          </a:p>
          <a:p>
            <a:r>
              <a:rPr lang="zh-CN" altLang="en-US"/>
              <a:t>就是说：他的</a:t>
            </a:r>
            <a:r>
              <a:rPr lang="en-US" altLang="zh-CN"/>
              <a:t> func </a:t>
            </a:r>
            <a:r>
              <a:rPr lang="zh-CN" altLang="en-US"/>
              <a:t>里的运算根本没有</a:t>
            </a:r>
            <a:r>
              <a:rPr lang="en-US" altLang="zh-CN"/>
              <a:t>64</a:t>
            </a:r>
            <a:r>
              <a:rPr lang="zh-CN" altLang="en-US"/>
              <a:t>次加法那么多，他的计算非常简单，但是内存读写却实实在在。导致</a:t>
            </a:r>
            <a:r>
              <a:rPr lang="en-US" altLang="zh-CN"/>
              <a:t>CPU</a:t>
            </a:r>
            <a:r>
              <a:rPr lang="zh-CN" altLang="en-US"/>
              <a:t>大部分时间浪费在等内存延迟，这时候你浮点计算得再快也没有用。</a:t>
            </a:r>
            <a:endParaRPr lang="zh-CN"/>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https://www.intel.com/content/www/us/en/docs/intrinsics-guide/index.html</a:t>
            </a:r>
            <a:endParaRPr lang="en-US"/>
          </a:p>
        </p:txBody>
      </p:sp>
      <p:pic>
        <p:nvPicPr>
          <p:cNvPr id="4" name="Content Placeholder 3"/>
          <p:cNvPicPr>
            <a:picLocks noChangeAspect="1"/>
          </p:cNvPicPr>
          <p:nvPr>
            <p:ph idx="1"/>
          </p:nvPr>
        </p:nvPicPr>
        <p:blipFill>
          <a:blip r:embed="rId1"/>
          <a:stretch>
            <a:fillRect/>
          </a:stretch>
        </p:blipFill>
        <p:spPr>
          <a:xfrm>
            <a:off x="4300220" y="1846580"/>
            <a:ext cx="3451225" cy="4351655"/>
          </a:xfrm>
          <a:prstGeom prst="rect">
            <a:avLst/>
          </a:prstGeom>
        </p:spPr>
      </p:pic>
      <p:pic>
        <p:nvPicPr>
          <p:cNvPr id="5" name="Picture 4"/>
          <p:cNvPicPr>
            <a:picLocks noChangeAspect="1"/>
          </p:cNvPicPr>
          <p:nvPr/>
        </p:nvPicPr>
        <p:blipFill>
          <a:blip r:embed="rId2"/>
          <a:stretch>
            <a:fillRect/>
          </a:stretch>
        </p:blipFill>
        <p:spPr>
          <a:xfrm>
            <a:off x="4420870" y="6249035"/>
            <a:ext cx="3209925" cy="504825"/>
          </a:xfrm>
          <a:prstGeom prst="rect">
            <a:avLst/>
          </a:prstGeom>
        </p:spPr>
      </p:pic>
      <p:sp>
        <p:nvSpPr>
          <p:cNvPr id="6" name="Text Box 5"/>
          <p:cNvSpPr txBox="1"/>
          <p:nvPr/>
        </p:nvSpPr>
        <p:spPr>
          <a:xfrm>
            <a:off x="8684260" y="2287270"/>
            <a:ext cx="2540000" cy="922020"/>
          </a:xfrm>
          <a:prstGeom prst="rect">
            <a:avLst/>
          </a:prstGeom>
          <a:noFill/>
        </p:spPr>
        <p:txBody>
          <a:bodyPr wrap="square" rtlCol="0" anchor="t">
            <a:spAutoFit/>
          </a:bodyPr>
          <a:p>
            <a:r>
              <a:rPr lang="en-US"/>
              <a:t>https://www.youtube.com/channel/UCq7dxy_qYNEBcHqQVCbc20w</a:t>
            </a:r>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https://fgiesen.wordpress.com/2009/12/13/decoding-morton-codes/</a:t>
            </a:r>
            <a:endParaRPr lang="en-US"/>
          </a:p>
        </p:txBody>
      </p:sp>
      <p:pic>
        <p:nvPicPr>
          <p:cNvPr id="14" name="Content Placeholder 13"/>
          <p:cNvPicPr>
            <a:picLocks noChangeAspect="1"/>
          </p:cNvPicPr>
          <p:nvPr>
            <p:ph idx="1"/>
          </p:nvPr>
        </p:nvPicPr>
        <p:blipFill>
          <a:blip r:embed="rId1"/>
          <a:stretch>
            <a:fillRect/>
          </a:stretch>
        </p:blipFill>
        <p:spPr>
          <a:xfrm>
            <a:off x="3516630" y="1825625"/>
            <a:ext cx="4777105" cy="435165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p:txBody>
          <a:bodyPr/>
          <a:p>
            <a:r>
              <a:rPr lang="zh-CN" altLang="en-US"/>
              <a:t>第</a:t>
            </a:r>
            <a:r>
              <a:rPr lang="en-US" altLang="zh-CN"/>
              <a:t>1</a:t>
            </a:r>
            <a:r>
              <a:rPr lang="zh-CN" altLang="en-US"/>
              <a:t>章：内存带宽</a:t>
            </a:r>
            <a:endParaRPr lang="zh-CN" alt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en-US" altLang="zh-CN"/>
              <a:t>cpu-bound </a:t>
            </a:r>
            <a:r>
              <a:rPr lang="zh-CN" altLang="en-US"/>
              <a:t>与</a:t>
            </a:r>
            <a:r>
              <a:rPr lang="en-US" altLang="zh-CN"/>
              <a:t> memory-bound</a:t>
            </a:r>
            <a:endParaRPr lang="en-US" altLang="zh-CN"/>
          </a:p>
        </p:txBody>
      </p:sp>
      <p:sp>
        <p:nvSpPr>
          <p:cNvPr id="7" name="Content Placeholder 6"/>
          <p:cNvSpPr/>
          <p:nvPr>
            <p:ph sz="half" idx="1"/>
          </p:nvPr>
        </p:nvSpPr>
        <p:spPr>
          <a:xfrm>
            <a:off x="647700" y="1825625"/>
            <a:ext cx="7630160" cy="4351655"/>
          </a:xfrm>
        </p:spPr>
        <p:txBody>
          <a:bodyPr/>
          <a:p>
            <a:r>
              <a:rPr lang="zh-CN" altLang="en-US"/>
              <a:t>通常来说，并行</a:t>
            </a:r>
            <a:r>
              <a:rPr lang="zh-CN" altLang="en-US" b="1"/>
              <a:t>只能加速计算的部分，不能加速内存读写的部分</a:t>
            </a:r>
            <a:r>
              <a:rPr lang="zh-CN" altLang="en-US"/>
              <a:t>。</a:t>
            </a:r>
            <a:endParaRPr lang="zh-CN" altLang="en-US"/>
          </a:p>
          <a:p>
            <a:r>
              <a:rPr lang="zh-CN" altLang="en-US"/>
              <a:t>因此，对</a:t>
            </a:r>
            <a:r>
              <a:rPr lang="en-US" altLang="zh-CN"/>
              <a:t> fill </a:t>
            </a:r>
            <a:r>
              <a:rPr lang="zh-CN" altLang="en-US"/>
              <a:t>这种没有任何计算量，纯粹只有</a:t>
            </a:r>
            <a:r>
              <a:rPr lang="zh-CN" altLang="en-US">
                <a:sym typeface="+mn-ea"/>
              </a:rPr>
              <a:t>访存</a:t>
            </a:r>
            <a:r>
              <a:rPr lang="zh-CN" altLang="en-US"/>
              <a:t>的</a:t>
            </a:r>
            <a:r>
              <a:rPr lang="zh-CN" altLang="en-US">
                <a:sym typeface="+mn-ea"/>
              </a:rPr>
              <a:t>循环体</a:t>
            </a:r>
            <a:r>
              <a:rPr lang="zh-CN" altLang="en-US"/>
              <a:t>，并行没有加速效果。称为内存瓶颈（</a:t>
            </a:r>
            <a:r>
              <a:rPr lang="en-US" altLang="zh-CN"/>
              <a:t>memory-bound</a:t>
            </a:r>
            <a:r>
              <a:rPr lang="zh-CN" altLang="en-US"/>
              <a:t>）。</a:t>
            </a:r>
            <a:endParaRPr lang="zh-CN" altLang="en-US"/>
          </a:p>
          <a:p>
            <a:r>
              <a:rPr lang="zh-CN" altLang="en-US"/>
              <a:t>而</a:t>
            </a:r>
            <a:r>
              <a:rPr lang="en-US" altLang="zh-CN"/>
              <a:t> sine </a:t>
            </a:r>
            <a:r>
              <a:rPr lang="zh-CN" altLang="en-US"/>
              <a:t>这种</a:t>
            </a:r>
            <a:r>
              <a:rPr lang="zh-CN" altLang="en-US">
                <a:sym typeface="+mn-ea"/>
              </a:rPr>
              <a:t>内部需要泰勒展开来计算，每次迭代</a:t>
            </a:r>
            <a:r>
              <a:rPr lang="zh-CN" altLang="en-US"/>
              <a:t>计算量很大的循环体，并行才有较好的加速效果。称为计算瓶颈（</a:t>
            </a:r>
            <a:r>
              <a:rPr lang="en-US" altLang="zh-CN"/>
              <a:t>cpu-bound</a:t>
            </a:r>
            <a:r>
              <a:rPr lang="zh-CN" altLang="en-US"/>
              <a:t>）。</a:t>
            </a:r>
            <a:endParaRPr lang="zh-CN" altLang="en-US"/>
          </a:p>
          <a:p>
            <a:r>
              <a:rPr lang="zh-CN" altLang="en-US"/>
              <a:t>并行能减轻计算瓶颈，但不减轻内存瓶颈，故后者是优化的重点。</a:t>
            </a:r>
            <a:endParaRPr lang="zh-CN" altLang="en-US"/>
          </a:p>
        </p:txBody>
      </p:sp>
      <p:pic>
        <p:nvPicPr>
          <p:cNvPr id="9" name="Content Placeholder 3"/>
          <p:cNvPicPr>
            <a:picLocks noChangeAspect="1"/>
          </p:cNvPicPr>
          <p:nvPr>
            <p:ph sz="half" idx="2"/>
          </p:nvPr>
        </p:nvPicPr>
        <p:blipFill>
          <a:blip r:embed="rId1"/>
          <a:stretch>
            <a:fillRect/>
          </a:stretch>
        </p:blipFill>
        <p:spPr>
          <a:xfrm>
            <a:off x="8820150" y="-6985"/>
            <a:ext cx="3371850" cy="6864985"/>
          </a:xfrm>
          <a:prstGeom prst="rect">
            <a:avLst/>
          </a:prstGeom>
        </p:spPr>
      </p:pic>
      <p:pic>
        <p:nvPicPr>
          <p:cNvPr id="11" name="Picture 10"/>
          <p:cNvPicPr>
            <a:picLocks noChangeAspect="1"/>
          </p:cNvPicPr>
          <p:nvPr/>
        </p:nvPicPr>
        <p:blipFill>
          <a:blip r:embed="rId2"/>
          <a:stretch>
            <a:fillRect/>
          </a:stretch>
        </p:blipFill>
        <p:spPr>
          <a:xfrm>
            <a:off x="1685290" y="5056505"/>
            <a:ext cx="6238875" cy="162877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t>浮点加法的计算量</a:t>
            </a:r>
            <a:endParaRPr lang="zh-CN"/>
          </a:p>
        </p:txBody>
      </p:sp>
      <p:sp>
        <p:nvSpPr>
          <p:cNvPr id="7" name="Content Placeholder 6"/>
          <p:cNvSpPr/>
          <p:nvPr>
            <p:ph sz="half" idx="1"/>
          </p:nvPr>
        </p:nvSpPr>
        <p:spPr>
          <a:xfrm>
            <a:off x="647700" y="1825625"/>
            <a:ext cx="7630160" cy="4351655"/>
          </a:xfrm>
        </p:spPr>
        <p:txBody>
          <a:bodyPr/>
          <a:p>
            <a:r>
              <a:rPr lang="zh-CN"/>
              <a:t>冷知识：并行地给浮点数组每个元素加</a:t>
            </a:r>
            <a:r>
              <a:rPr lang="en-US" altLang="zh-CN"/>
              <a:t> 1 </a:t>
            </a:r>
            <a:r>
              <a:rPr lang="zh-CN" altLang="en-US"/>
              <a:t>反而更慢。</a:t>
            </a:r>
            <a:endParaRPr lang="zh-CN" altLang="en-US"/>
          </a:p>
          <a:p>
            <a:r>
              <a:rPr lang="zh-CN" altLang="en-US"/>
              <a:t>因为一次</a:t>
            </a:r>
            <a:r>
              <a:rPr lang="zh-CN" b="1">
                <a:sym typeface="+mn-ea"/>
              </a:rPr>
              <a:t>浮点</a:t>
            </a:r>
            <a:r>
              <a:rPr lang="zh-CN" altLang="en-US" b="1"/>
              <a:t>加法的计算量</a:t>
            </a:r>
            <a:r>
              <a:rPr lang="zh-CN" altLang="en-US"/>
              <a:t>和</a:t>
            </a:r>
            <a:r>
              <a:rPr lang="zh-CN" altLang="en-US" b="1"/>
              <a:t>访存的超高延迟</a:t>
            </a:r>
            <a:r>
              <a:rPr lang="zh-CN" altLang="en-US"/>
              <a:t>相比实在太少了。</a:t>
            </a:r>
            <a:endParaRPr lang="zh-CN" altLang="en-US"/>
          </a:p>
          <a:p>
            <a:r>
              <a:rPr lang="zh-CN" altLang="en-US">
                <a:sym typeface="+mn-ea"/>
              </a:rPr>
              <a:t>小彭老师总结：</a:t>
            </a:r>
            <a:endParaRPr lang="zh-CN" altLang="en-US">
              <a:sym typeface="+mn-ea"/>
            </a:endParaRPr>
          </a:p>
          <a:p>
            <a:r>
              <a:rPr lang="en-US" altLang="zh-CN">
                <a:sym typeface="+mn-ea"/>
              </a:rPr>
              <a:t>1</a:t>
            </a:r>
            <a:r>
              <a:rPr lang="zh-CN" altLang="en-US">
                <a:sym typeface="+mn-ea"/>
              </a:rPr>
              <a:t>次浮点读写</a:t>
            </a:r>
            <a:r>
              <a:rPr lang="en-US" altLang="zh-CN">
                <a:sym typeface="+mn-ea"/>
              </a:rPr>
              <a:t> ≈ 32</a:t>
            </a:r>
            <a:r>
              <a:rPr lang="zh-CN" altLang="en-US"/>
              <a:t>次浮点加法</a:t>
            </a:r>
            <a:endParaRPr lang="en-US" altLang="zh-CN">
              <a:sym typeface="+mn-ea"/>
            </a:endParaRPr>
          </a:p>
        </p:txBody>
      </p:sp>
      <p:pic>
        <p:nvPicPr>
          <p:cNvPr id="6" name="Content Placeholder 5"/>
          <p:cNvPicPr>
            <a:picLocks noChangeAspect="1"/>
          </p:cNvPicPr>
          <p:nvPr>
            <p:ph sz="half" idx="2"/>
          </p:nvPr>
        </p:nvPicPr>
        <p:blipFill>
          <a:blip r:embed="rId1"/>
          <a:stretch>
            <a:fillRect/>
          </a:stretch>
        </p:blipFill>
        <p:spPr>
          <a:xfrm>
            <a:off x="8154670" y="1367155"/>
            <a:ext cx="3517265" cy="4351655"/>
          </a:xfrm>
          <a:prstGeom prst="rect">
            <a:avLst/>
          </a:prstGeom>
        </p:spPr>
      </p:pic>
      <p:pic>
        <p:nvPicPr>
          <p:cNvPr id="8" name="Picture 7"/>
          <p:cNvPicPr>
            <a:picLocks noChangeAspect="1"/>
          </p:cNvPicPr>
          <p:nvPr/>
        </p:nvPicPr>
        <p:blipFill>
          <a:blip r:embed="rId2"/>
          <a:stretch>
            <a:fillRect/>
          </a:stretch>
        </p:blipFill>
        <p:spPr>
          <a:xfrm>
            <a:off x="989965" y="5154930"/>
            <a:ext cx="6162675" cy="121920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Black-Arial">
      <a:majorFont>
        <a:latin typeface="Arial Black"/>
        <a:ea typeface=""/>
        <a:cs typeface=""/>
        <a:font script="Jpan" typeface="ＭＳ ゴシック"/>
        <a:font script="Hang" typeface="굴림"/>
        <a:font script="Hans" typeface="宋体"/>
        <a:font script="Hant" typeface="新細明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a:ea typeface=""/>
        <a:cs typeface=""/>
        <a:font script="Jpan" typeface="ＭＳ Ｐゴシック"/>
        <a:font script="Hang" typeface="굴림"/>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宋体"/>
        <a:ea typeface=""/>
        <a:cs typeface=""/>
        <a:font script="Jpan" typeface="游ゴシック Light"/>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宋体"/>
        <a:ea typeface=""/>
        <a:cs typeface=""/>
        <a:font script="Jpan" typeface="游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7342</Words>
  <Application>WPS Presentation</Application>
  <PresentationFormat>宽屏</PresentationFormat>
  <Paragraphs>234</Paragraphs>
  <Slides>39</Slides>
  <Notes>0</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39</vt:i4>
      </vt:variant>
    </vt:vector>
  </HeadingPairs>
  <TitlesOfParts>
    <vt:vector size="51" baseType="lpstr">
      <vt:lpstr>Arial</vt:lpstr>
      <vt:lpstr>SimSun</vt:lpstr>
      <vt:lpstr>Wingdings</vt:lpstr>
      <vt:lpstr>Liberation Sans</vt:lpstr>
      <vt:lpstr>SimSun</vt:lpstr>
      <vt:lpstr>文泉驿微米黑</vt:lpstr>
      <vt:lpstr>Arial Black</vt:lpstr>
      <vt:lpstr>Microsoft YaHei</vt:lpstr>
      <vt:lpstr>Arial Unicode MS</vt:lpstr>
      <vt:lpstr>MathJax_Vector</vt:lpstr>
      <vt:lpstr>SimSun</vt:lpstr>
      <vt:lpstr>Office Theme</vt:lpstr>
      <vt:lpstr>深入浅出访存优化</vt:lpstr>
      <vt:lpstr>https://lwn.net/Articles/255364/</vt:lpstr>
      <vt:lpstr>https://link.springer.com/chapter/10.1007%2F978-1-4842-4398-5_16</vt:lpstr>
      <vt:lpstr>小彭老师经验公式</vt:lpstr>
      <vt:lpstr>https://www.intel.com/content/www/us/en/docs/intrinsics-guide/index.html</vt:lpstr>
      <vt:lpstr>https://fgiesen.wordpress.com/2009/12/13/decoding-morton-codes/</vt:lpstr>
      <vt:lpstr>第1章：内存带宽</vt:lpstr>
      <vt:lpstr>cpu-bound 与 memory-bound</vt:lpstr>
      <vt:lpstr>浮点加法的计算量</vt:lpstr>
      <vt:lpstr>多少计算量才算多？</vt:lpstr>
      <vt:lpstr>加速曲线</vt:lpstr>
      <vt:lpstr>内存信息查看工具：dmidecode</vt:lpstr>
      <vt:lpstr>验证一下刚刚的 parallel_add 是不是用足了全部带宽</vt:lpstr>
      <vt:lpstr>Intel Vtune Profiler</vt:lpstr>
      <vt:lpstr>准备：配置内核参数</vt:lpstr>
      <vt:lpstr>开始分析</vt:lpstr>
      <vt:lpstr>查看分析结果</vt:lpstr>
      <vt:lpstr>点开 [Loop@0x1440 in BM_parallel_add._omp_fn.0] 查看细节</vt:lpstr>
      <vt:lpstr>点击右边的可展开栏目查看细节</vt:lpstr>
      <vt:lpstr>查看下方的时间轴</vt:lpstr>
      <vt:lpstr>第3章：高速缓存</vt:lpstr>
      <vt:lpstr>针对不同数据量大小的带宽测试</vt:lpstr>
      <vt:lpstr>CPU内部的高速缓存</vt:lpstr>
      <vt:lpstr>缓存的分级结构</vt:lpstr>
      <vt:lpstr>查看高速缓存大小：lscpu</vt:lpstr>
      <vt:lpstr>通过图形界面查看拓扑结构：lstopo</vt:lpstr>
      <vt:lpstr>根据我们缓存的大小分析刚刚的图表</vt:lpstr>
      <vt:lpstr>缓存的工作机制：读</vt:lpstr>
      <vt:lpstr>缓存的工作机制：写</vt:lpstr>
      <vt:lpstr>第4章：循环合并法</vt:lpstr>
      <vt:lpstr>用好高速缓存</vt:lpstr>
      <vt:lpstr>分离的两个循环体</vt:lpstr>
      <vt:lpstr>合并两个循环体</vt:lpstr>
      <vt:lpstr>测试结果</vt:lpstr>
      <vt:lpstr>案例：一维jacobi迭代</vt:lpstr>
      <vt:lpstr>如何优化？</vt:lpstr>
      <vt:lpstr>另一种方式：局部数组</vt:lpstr>
      <vt:lpstr>进一步优化</vt:lpstr>
      <vt:lpstr>进亿步优化</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bate</dc:creator>
  <cp:lastModifiedBy>bate</cp:lastModifiedBy>
  <cp:revision>168</cp:revision>
  <dcterms:created xsi:type="dcterms:W3CDTF">2022-01-16T15:17:54Z</dcterms:created>
  <dcterms:modified xsi:type="dcterms:W3CDTF">2022-01-16T15:17:54Z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1033-11.1.0.10702</vt:lpwstr>
  </property>
</Properties>
</file>